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38_D22DD4B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4"/>
  </p:sldMasterIdLst>
  <p:notesMasterIdLst>
    <p:notesMasterId r:id="rId30"/>
  </p:notesMasterIdLst>
  <p:handoutMasterIdLst>
    <p:handoutMasterId r:id="rId31"/>
  </p:handoutMasterIdLst>
  <p:sldIdLst>
    <p:sldId id="256" r:id="rId5"/>
    <p:sldId id="259" r:id="rId6"/>
    <p:sldId id="263" r:id="rId7"/>
    <p:sldId id="339" r:id="rId8"/>
    <p:sldId id="340" r:id="rId9"/>
    <p:sldId id="348" r:id="rId10"/>
    <p:sldId id="346" r:id="rId11"/>
    <p:sldId id="324" r:id="rId12"/>
    <p:sldId id="312" r:id="rId13"/>
    <p:sldId id="287" r:id="rId14"/>
    <p:sldId id="326" r:id="rId15"/>
    <p:sldId id="327" r:id="rId16"/>
    <p:sldId id="329" r:id="rId17"/>
    <p:sldId id="333" r:id="rId18"/>
    <p:sldId id="331" r:id="rId19"/>
    <p:sldId id="347" r:id="rId20"/>
    <p:sldId id="343" r:id="rId21"/>
    <p:sldId id="328" r:id="rId22"/>
    <p:sldId id="335" r:id="rId23"/>
    <p:sldId id="345" r:id="rId24"/>
    <p:sldId id="336" r:id="rId25"/>
    <p:sldId id="338" r:id="rId26"/>
    <p:sldId id="265" r:id="rId27"/>
    <p:sldId id="332" r:id="rId28"/>
    <p:sldId id="341" r:id="rId29"/>
  </p:sldIdLst>
  <p:sldSz cx="9144000" cy="5143500" type="screen16x9"/>
  <p:notesSz cx="9144000" cy="6858000"/>
  <p:embeddedFontLst>
    <p:embeddedFont>
      <p:font typeface="Chakra Petch Medium" panose="020B0604020202020204" charset="-34"/>
      <p:regular r:id="rId32"/>
      <p:bold r:id="rId33"/>
      <p:italic r:id="rId34"/>
      <p:boldItalic r:id="rId35"/>
    </p:embeddedFont>
    <p:embeddedFont>
      <p:font typeface="Fira Code" panose="020B0809050000020004" pitchFamily="49"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90AA76-1EBF-1128-1AE6-A8DAD16F7029}" name="Pedro Silva" initials="PS" userId="S::A47128@alunos.isel.pt::5e08e87f-093a-4714-8bb7-3adbbf2af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821F8-FC62-3D6B-ED48-A274B51C235C}" v="3630" dt="2023-07-09T07:35:07.722"/>
    <p1510:client id="{6B5DBF7E-309A-B82C-3D23-10195C10273E}" v="598" dt="2023-07-09T08:28:58.523"/>
    <p1510:client id="{89A1A7BE-B11C-412D-AEE3-3369B922F45A}" v="3" vWet="5" dt="2023-07-08T09:39:16.472"/>
  </p1510:revLst>
</p1510:revInfo>
</file>

<file path=ppt/tableStyles.xml><?xml version="1.0" encoding="utf-8"?>
<a:tblStyleLst xmlns:a="http://schemas.openxmlformats.org/drawingml/2006/main" def="{994A6A59-700E-4303-901A-9309C0AE4531}">
  <a:tblStyle styleId="{994A6A59-700E-4303-901A-9309C0AE4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3.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presProps" Target="presProps.xml"/></Relationships>
</file>

<file path=ppt/comments/modernComment_138_D22DD4BB.xml><?xml version="1.0" encoding="utf-8"?>
<p188:cmLst xmlns:a="http://schemas.openxmlformats.org/drawingml/2006/main" xmlns:r="http://schemas.openxmlformats.org/officeDocument/2006/relationships" xmlns:p188="http://schemas.microsoft.com/office/powerpoint/2018/8/main">
  <p188:cm id="{2256AB9B-8B71-40EA-8BC0-C9639208E433}" authorId="{F190AA76-1EBF-1128-1AE6-A8DAD16F7029}" created="2023-04-24T12:36:41.507">
    <ac:deMkLst xmlns:ac="http://schemas.microsoft.com/office/drawing/2013/main/command">
      <pc:docMk xmlns:pc="http://schemas.microsoft.com/office/powerpoint/2013/main/command"/>
      <pc:sldMk xmlns:pc="http://schemas.microsoft.com/office/powerpoint/2013/main/command" cId="3526218939" sldId="312"/>
      <ac:spMk id="6" creationId="{F8495C45-2DAD-50BE-05C2-E99735C0F540}"/>
    </ac:deMkLst>
    <p188:txBody>
      <a:bodyPr/>
      <a:lstStyle/>
      <a:p>
        <a:r>
          <a:rPr lang="en-GB"/>
          <a:t>inputs are not directly embedded in the SQL statement, which makes it difficult for attackers to inject malicious code. Instead, JDBI uses placeholders for user inputs, which are then bound to the statement at runtime, ensuring that the data is treated as data, not as part of the SQL command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08DDE3D-5CAF-3E81-F2D9-830163EC3BC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333</a:t>
            </a:r>
          </a:p>
        </p:txBody>
      </p:sp>
      <p:sp>
        <p:nvSpPr>
          <p:cNvPr id="3" name="Marcador de Posição da Data 2">
            <a:extLst>
              <a:ext uri="{FF2B5EF4-FFF2-40B4-BE49-F238E27FC236}">
                <a16:creationId xmlns:a16="http://schemas.microsoft.com/office/drawing/2014/main" id="{87B87F4C-F8F1-8CDA-BA69-2514F12EE1D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CDEB28A-BCFF-4530-A83D-3D8D380DC48C}" type="datetimeFigureOut">
              <a:rPr lang="en-GB" smtClean="0"/>
              <a:t>09/07/2023</a:t>
            </a:fld>
            <a:endParaRPr lang="en-GB"/>
          </a:p>
        </p:txBody>
      </p:sp>
      <p:sp>
        <p:nvSpPr>
          <p:cNvPr id="4" name="Marcador de Posição do Rodapé 3">
            <a:extLst>
              <a:ext uri="{FF2B5EF4-FFF2-40B4-BE49-F238E27FC236}">
                <a16:creationId xmlns:a16="http://schemas.microsoft.com/office/drawing/2014/main" id="{74F303DE-4B38-79AD-4D06-593327266BE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B58127F-EEFC-135B-0C65-1C224EED9E3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21EF192-7838-4ED9-85AA-57C2AEF6544D}" type="slidenum">
              <a:rPr lang="en-GB" smtClean="0"/>
              <a:t>‹#›</a:t>
            </a:fld>
            <a:endParaRPr lang="en-GB"/>
          </a:p>
        </p:txBody>
      </p:sp>
    </p:spTree>
    <p:extLst>
      <p:ext uri="{BB962C8B-B14F-4D97-AF65-F5344CB8AC3E}">
        <p14:creationId xmlns:p14="http://schemas.microsoft.com/office/powerpoint/2010/main" val="42853232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7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0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0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12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395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8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7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982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0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7030f7ab2_0_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7030f7ab2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56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3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53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6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67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7" name="Google Shape;27;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1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36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8" r:id="rId5"/>
    <p:sldLayoutId id="2147483661" r:id="rId6"/>
    <p:sldLayoutId id="2147483668"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38_D22DD4BB.xml"/><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p>
            <a:r>
              <a:rPr lang="en-GB" sz="4500">
                <a:ea typeface="Calibri Light"/>
              </a:rPr>
              <a:t>IoT System for pH Monitoring in Industrial Facilities</a:t>
            </a:r>
            <a:endParaRPr lang="en-US"/>
          </a:p>
          <a:p>
            <a:pPr marL="0" lvl="0" indent="0" algn="l" rtl="0">
              <a:spcBef>
                <a:spcPts val="1500"/>
              </a:spcBef>
              <a:spcAft>
                <a:spcPts val="0"/>
              </a:spcAft>
              <a:buNone/>
            </a:pPr>
            <a:r>
              <a:rPr lang="en-GB" sz="2000"/>
              <a:t>Pedro Silva nº47128 &amp; Miguel Rocha nº47185</a:t>
            </a:r>
            <a:br>
              <a:rPr lang="en-GB" sz="2000"/>
            </a:br>
            <a:br>
              <a:rPr lang="en-GB" sz="2000"/>
            </a:br>
            <a:r>
              <a:rPr lang="en-GB" sz="2000"/>
              <a:t>Supervised by: Professor Rui Duarte</a:t>
            </a:r>
            <a:endParaRPr lang="en-GB" sz="2000">
              <a:solidFill>
                <a:schemeClr val="accent1"/>
              </a:solidFill>
            </a:endParaRPr>
          </a:p>
        </p:txBody>
      </p:sp>
      <p:sp>
        <p:nvSpPr>
          <p:cNvPr id="666" name="Google Shape;666;p36"/>
          <p:cNvSpPr txBox="1">
            <a:spLocks noGrp="1"/>
          </p:cNvSpPr>
          <p:nvPr>
            <p:ph type="subTitle" idx="1"/>
          </p:nvPr>
        </p:nvSpPr>
        <p:spPr>
          <a:xfrm>
            <a:off x="586462" y="4179395"/>
            <a:ext cx="7713600" cy="2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a:p>
          <a:p>
            <a:pPr marL="0" lvl="0" indent="0" algn="l" rtl="0">
              <a:spcBef>
                <a:spcPts val="0"/>
              </a:spcBef>
              <a:spcAft>
                <a:spcPts val="0"/>
              </a:spcAft>
              <a:buNone/>
            </a:pPr>
            <a:r>
              <a:rPr lang="en-GB"/>
              <a:t>Instituto Superior de </a:t>
            </a:r>
            <a:r>
              <a:rPr lang="en-GB" err="1"/>
              <a:t>Engenharia</a:t>
            </a:r>
            <a:r>
              <a:rPr lang="en-GB"/>
              <a:t> de Lisboa (ISEL)</a:t>
            </a:r>
          </a:p>
          <a:p>
            <a:pPr marL="0" lvl="0" indent="0" algn="l" rtl="0">
              <a:spcBef>
                <a:spcPts val="0"/>
              </a:spcBef>
              <a:spcAft>
                <a:spcPts val="0"/>
              </a:spcAft>
              <a:buNone/>
            </a:pPr>
            <a:endParaRPr lang="en-GB"/>
          </a:p>
          <a:p>
            <a:pPr marL="0" lvl="0" indent="0" algn="l" rtl="0">
              <a:spcBef>
                <a:spcPts val="0"/>
              </a:spcBef>
              <a:spcAft>
                <a:spcPts val="0"/>
              </a:spcAft>
              <a:buNone/>
            </a:pPr>
            <a:r>
              <a:rPr lang="en-GB" err="1"/>
              <a:t>Engenharia</a:t>
            </a:r>
            <a:r>
              <a:rPr lang="en-GB"/>
              <a:t> </a:t>
            </a:r>
            <a:r>
              <a:rPr lang="en-GB" err="1"/>
              <a:t>Informática</a:t>
            </a:r>
            <a:r>
              <a:rPr lang="en-GB"/>
              <a:t> e de </a:t>
            </a:r>
            <a:r>
              <a:rPr lang="en-GB" err="1"/>
              <a:t>computadores</a:t>
            </a:r>
            <a:r>
              <a:rPr lang="en-GB"/>
              <a:t> (LEIC)</a:t>
            </a:r>
            <a:endParaRPr lang="en-GB">
              <a:solidFill>
                <a:schemeClr val="lt1"/>
              </a:solidFill>
              <a:highlight>
                <a:schemeClr val="dk1"/>
              </a:highlight>
            </a:endParaRPr>
          </a:p>
        </p:txBody>
      </p:sp>
      <p:grpSp>
        <p:nvGrpSpPr>
          <p:cNvPr id="667" name="Google Shape;667;p36"/>
          <p:cNvGrpSpPr/>
          <p:nvPr/>
        </p:nvGrpSpPr>
        <p:grpSpPr>
          <a:xfrm>
            <a:off x="7587247" y="2888719"/>
            <a:ext cx="378215" cy="598023"/>
            <a:chOff x="1654675" y="1997765"/>
            <a:chExt cx="445587" cy="704551"/>
          </a:xfrm>
        </p:grpSpPr>
        <p:sp>
          <p:nvSpPr>
            <p:cNvPr id="668" name="Google Shape;668;p36"/>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EDF0947-720B-D66B-0581-E6D1B9BE7F68}"/>
              </a:ext>
            </a:extLst>
          </p:cNvPr>
          <p:cNvSpPr txBox="1"/>
          <p:nvPr/>
        </p:nvSpPr>
        <p:spPr>
          <a:xfrm>
            <a:off x="8428750" y="98559"/>
            <a:ext cx="184731" cy="307777"/>
          </a:xfrm>
          <a:prstGeom prst="rect">
            <a:avLst/>
          </a:prstGeom>
          <a:noFill/>
        </p:spPr>
        <p:txBody>
          <a:bodyPr wrap="none" rtlCol="0">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500DD96-2452-A07B-28E9-D52A368C25B0}"/>
              </a:ext>
            </a:extLst>
          </p:cNvPr>
          <p:cNvSpPr/>
          <p:nvPr/>
        </p:nvSpPr>
        <p:spPr>
          <a:xfrm>
            <a:off x="600822" y="1560692"/>
            <a:ext cx="3377947" cy="811637"/>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a:buChar char="§"/>
            </a:pPr>
            <a:endParaRPr lang="en-US" dirty="0">
              <a:latin typeface="Chakra Petch Medium"/>
              <a:cs typeface="Chakra Petch Medium"/>
            </a:endParaRPr>
          </a:p>
        </p:txBody>
      </p:sp>
      <p:sp>
        <p:nvSpPr>
          <p:cNvPr id="1777" name="Google Shape;177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Background - Frontend</a:t>
            </a:r>
            <a:endParaRPr lang="en-US" dirty="0"/>
          </a:p>
        </p:txBody>
      </p:sp>
      <p:pic>
        <p:nvPicPr>
          <p:cNvPr id="3" name="Marcador de Posição de Conteúdo 4">
            <a:extLst>
              <a:ext uri="{FF2B5EF4-FFF2-40B4-BE49-F238E27FC236}">
                <a16:creationId xmlns:a16="http://schemas.microsoft.com/office/drawing/2014/main" id="{2120BE5F-3936-B143-9A6E-B6CBC172583E}"/>
              </a:ext>
            </a:extLst>
          </p:cNvPr>
          <p:cNvPicPr>
            <a:picLocks noChangeAspect="1"/>
          </p:cNvPicPr>
          <p:nvPr/>
        </p:nvPicPr>
        <p:blipFill rotWithShape="1">
          <a:blip r:embed="rId3">
            <a:extLst>
              <a:ext uri="{28A0092B-C50C-407E-A947-70E740481C1C}">
                <a14:useLocalDpi xmlns:a14="http://schemas.microsoft.com/office/drawing/2010/main" val="0"/>
              </a:ext>
            </a:extLst>
          </a:blip>
          <a:srcRect l="-618" t="-136" r="-2425" b="25929"/>
          <a:stretch/>
        </p:blipFill>
        <p:spPr>
          <a:xfrm rot="19620000">
            <a:off x="3576756" y="2049459"/>
            <a:ext cx="691450" cy="509732"/>
          </a:xfrm>
          <a:prstGeom prst="rect">
            <a:avLst/>
          </a:prstGeom>
        </p:spPr>
      </p:pic>
      <p:sp>
        <p:nvSpPr>
          <p:cNvPr id="10" name="CaixaDeTexto 10">
            <a:extLst>
              <a:ext uri="{FF2B5EF4-FFF2-40B4-BE49-F238E27FC236}">
                <a16:creationId xmlns:a16="http://schemas.microsoft.com/office/drawing/2014/main" id="{238D0C59-4C5E-7724-2CF8-13B10E3224B4}"/>
              </a:ext>
            </a:extLst>
          </p:cNvPr>
          <p:cNvSpPr txBox="1"/>
          <p:nvPr/>
        </p:nvSpPr>
        <p:spPr>
          <a:xfrm>
            <a:off x="686570" y="1685633"/>
            <a:ext cx="4049490" cy="569387"/>
          </a:xfrm>
          <a:prstGeom prst="rect">
            <a:avLst/>
          </a:prstGeom>
          <a:noFill/>
        </p:spPr>
        <p:txBody>
          <a:bodyPr wrap="square" lIns="91440" tIns="45720" rIns="91440" bIns="45720" rtlCol="0" anchor="ctr">
            <a:spAutoFit/>
          </a:bodyPr>
          <a:lstStyle/>
          <a:p>
            <a:pPr marL="285750" indent="-285750">
              <a:buFont typeface="Wingdings"/>
              <a:buChar char="§"/>
            </a:pPr>
            <a:r>
              <a:rPr lang="en-GB" sz="1500" dirty="0">
                <a:latin typeface="Chakra Petch Medium"/>
              </a:rPr>
              <a:t>Component-Based Architecture;</a:t>
            </a:r>
            <a:endParaRPr lang="en-US" sz="1500">
              <a:latin typeface="Chakra Petch Medium"/>
            </a:endParaRPr>
          </a:p>
          <a:p>
            <a:pPr marL="285750" indent="-285750">
              <a:buFont typeface="Wingdings"/>
              <a:buChar char="§"/>
            </a:pPr>
            <a:r>
              <a:rPr lang="en-US" sz="1600" dirty="0">
                <a:latin typeface="Chakra Petch Medium"/>
              </a:rPr>
              <a:t>Declarative Syntax.</a:t>
            </a:r>
          </a:p>
        </p:txBody>
      </p:sp>
      <p:sp>
        <p:nvSpPr>
          <p:cNvPr id="13" name="Rectangle: Rounded Corners 12">
            <a:extLst>
              <a:ext uri="{FF2B5EF4-FFF2-40B4-BE49-F238E27FC236}">
                <a16:creationId xmlns:a16="http://schemas.microsoft.com/office/drawing/2014/main" id="{DFFECAC6-BADF-BC61-A1CF-BECB01C99ADF}"/>
              </a:ext>
            </a:extLst>
          </p:cNvPr>
          <p:cNvSpPr/>
          <p:nvPr/>
        </p:nvSpPr>
        <p:spPr>
          <a:xfrm>
            <a:off x="581680" y="4239111"/>
            <a:ext cx="3317722" cy="484991"/>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a:buChar char="§"/>
            </a:pPr>
            <a:endParaRPr lang="en-US" dirty="0">
              <a:latin typeface="Chakra Petch Medium"/>
              <a:cs typeface="Chakra Petch Medium"/>
            </a:endParaRPr>
          </a:p>
        </p:txBody>
      </p:sp>
      <p:pic>
        <p:nvPicPr>
          <p:cNvPr id="14" name="Picture 14" descr="A blue square with white letters&#10;&#10;Description automatically generated">
            <a:extLst>
              <a:ext uri="{FF2B5EF4-FFF2-40B4-BE49-F238E27FC236}">
                <a16:creationId xmlns:a16="http://schemas.microsoft.com/office/drawing/2014/main" id="{8F907257-0F47-EDAD-4D3F-13025BEA1C0A}"/>
              </a:ext>
            </a:extLst>
          </p:cNvPr>
          <p:cNvPicPr>
            <a:picLocks noChangeAspect="1"/>
          </p:cNvPicPr>
          <p:nvPr/>
        </p:nvPicPr>
        <p:blipFill>
          <a:blip r:embed="rId4"/>
          <a:stretch>
            <a:fillRect/>
          </a:stretch>
        </p:blipFill>
        <p:spPr>
          <a:xfrm rot="19920000">
            <a:off x="3745321" y="4163888"/>
            <a:ext cx="308240" cy="308830"/>
          </a:xfrm>
          <a:prstGeom prst="rect">
            <a:avLst/>
          </a:prstGeom>
        </p:spPr>
      </p:pic>
      <p:sp>
        <p:nvSpPr>
          <p:cNvPr id="15" name="CaixaDeTexto 10">
            <a:extLst>
              <a:ext uri="{FF2B5EF4-FFF2-40B4-BE49-F238E27FC236}">
                <a16:creationId xmlns:a16="http://schemas.microsoft.com/office/drawing/2014/main" id="{95FA4159-D1B1-C2CA-1F7D-9BE3821E22B0}"/>
              </a:ext>
            </a:extLst>
          </p:cNvPr>
          <p:cNvSpPr txBox="1"/>
          <p:nvPr/>
        </p:nvSpPr>
        <p:spPr>
          <a:xfrm>
            <a:off x="647169" y="4320687"/>
            <a:ext cx="1912040" cy="553998"/>
          </a:xfrm>
          <a:prstGeom prst="rect">
            <a:avLst/>
          </a:prstGeom>
          <a:noFill/>
        </p:spPr>
        <p:txBody>
          <a:bodyPr wrap="square" lIns="91440" tIns="45720" rIns="91440" bIns="45720" rtlCol="0" anchor="ctr">
            <a:spAutoFit/>
          </a:bodyPr>
          <a:lstStyle/>
          <a:p>
            <a:pPr marL="285750" indent="-285750">
              <a:buFont typeface="Wingdings"/>
              <a:buChar char="§"/>
            </a:pPr>
            <a:r>
              <a:rPr lang="en-GB" sz="1500" dirty="0">
                <a:latin typeface="Chakra Petch Medium"/>
              </a:rPr>
              <a:t>Type Checking</a:t>
            </a:r>
            <a:endParaRPr lang="en-US" dirty="0">
              <a:latin typeface="Chakra Petch Medium"/>
            </a:endParaRPr>
          </a:p>
          <a:p>
            <a:pPr marL="285750" indent="-285750">
              <a:buFont typeface="Wingdings"/>
              <a:buChar char="§"/>
            </a:pPr>
            <a:endParaRPr lang="en-GB" sz="1500" dirty="0">
              <a:latin typeface="Chakra Petch Medium"/>
            </a:endParaRPr>
          </a:p>
        </p:txBody>
      </p:sp>
      <p:sp>
        <p:nvSpPr>
          <p:cNvPr id="18" name="Rectangle: Rounded Corners 17">
            <a:extLst>
              <a:ext uri="{FF2B5EF4-FFF2-40B4-BE49-F238E27FC236}">
                <a16:creationId xmlns:a16="http://schemas.microsoft.com/office/drawing/2014/main" id="{F6A50BF0-190F-A47C-CD4D-40BACB714AA1}"/>
              </a:ext>
            </a:extLst>
          </p:cNvPr>
          <p:cNvSpPr/>
          <p:nvPr/>
        </p:nvSpPr>
        <p:spPr>
          <a:xfrm>
            <a:off x="584602" y="2960389"/>
            <a:ext cx="3320039" cy="757477"/>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a:buChar char="§"/>
            </a:pPr>
            <a:endParaRPr lang="en-US" dirty="0">
              <a:latin typeface="Chakra Petch Medium"/>
              <a:cs typeface="Chakra Petch Medium"/>
            </a:endParaRPr>
          </a:p>
        </p:txBody>
      </p:sp>
      <p:pic>
        <p:nvPicPr>
          <p:cNvPr id="21" name="Picture 21" descr="A black and white logo&#10;&#10;Description automatically generated">
            <a:extLst>
              <a:ext uri="{FF2B5EF4-FFF2-40B4-BE49-F238E27FC236}">
                <a16:creationId xmlns:a16="http://schemas.microsoft.com/office/drawing/2014/main" id="{711DC8F9-D2C5-8D7E-6AEE-C19430DD4FF8}"/>
              </a:ext>
            </a:extLst>
          </p:cNvPr>
          <p:cNvPicPr>
            <a:picLocks noChangeAspect="1"/>
          </p:cNvPicPr>
          <p:nvPr/>
        </p:nvPicPr>
        <p:blipFill rotWithShape="1">
          <a:blip r:embed="rId5"/>
          <a:srcRect l="6355" t="21393" r="67484" b="17492"/>
          <a:stretch/>
        </p:blipFill>
        <p:spPr>
          <a:xfrm rot="20640000">
            <a:off x="3537891" y="2759653"/>
            <a:ext cx="717650" cy="652443"/>
          </a:xfrm>
          <a:prstGeom prst="rect">
            <a:avLst/>
          </a:prstGeom>
        </p:spPr>
      </p:pic>
      <p:sp>
        <p:nvSpPr>
          <p:cNvPr id="22" name="CaixaDeTexto 10">
            <a:extLst>
              <a:ext uri="{FF2B5EF4-FFF2-40B4-BE49-F238E27FC236}">
                <a16:creationId xmlns:a16="http://schemas.microsoft.com/office/drawing/2014/main" id="{1268C737-AD27-9341-92A0-BAB011E8FDEB}"/>
              </a:ext>
            </a:extLst>
          </p:cNvPr>
          <p:cNvSpPr txBox="1"/>
          <p:nvPr/>
        </p:nvSpPr>
        <p:spPr>
          <a:xfrm>
            <a:off x="660079" y="3086945"/>
            <a:ext cx="2888906" cy="784830"/>
          </a:xfrm>
          <a:prstGeom prst="rect">
            <a:avLst/>
          </a:prstGeom>
          <a:noFill/>
        </p:spPr>
        <p:txBody>
          <a:bodyPr wrap="square" lIns="91440" tIns="45720" rIns="91440" bIns="45720" rtlCol="0" anchor="ctr">
            <a:spAutoFit/>
          </a:bodyPr>
          <a:lstStyle/>
          <a:p>
            <a:pPr marL="285750" indent="-285750">
              <a:buFont typeface="Wingdings"/>
              <a:buChar char="§"/>
            </a:pPr>
            <a:r>
              <a:rPr lang="en-GB" sz="1500" dirty="0">
                <a:latin typeface="Chakra Petch Medium"/>
              </a:rPr>
              <a:t>Live Server;</a:t>
            </a:r>
            <a:endParaRPr lang="en-US">
              <a:latin typeface="Chakra Petch Medium"/>
            </a:endParaRPr>
          </a:p>
          <a:p>
            <a:pPr marL="285750" indent="-285750">
              <a:buFont typeface="Wingdings"/>
              <a:buChar char="§"/>
            </a:pPr>
            <a:r>
              <a:rPr lang="en-GB" sz="1500" dirty="0">
                <a:latin typeface="Chakra Petch Medium"/>
              </a:rPr>
              <a:t>Bundling with optimization</a:t>
            </a:r>
          </a:p>
          <a:p>
            <a:pPr marL="285750" indent="-285750">
              <a:buFont typeface="Wingdings"/>
              <a:buChar char="§"/>
            </a:pPr>
            <a:endParaRPr lang="en-GB" sz="1500" dirty="0">
              <a:latin typeface="Chakra Petch Medium"/>
            </a:endParaRPr>
          </a:p>
        </p:txBody>
      </p:sp>
      <p:sp>
        <p:nvSpPr>
          <p:cNvPr id="7" name="TextBox 6">
            <a:extLst>
              <a:ext uri="{FF2B5EF4-FFF2-40B4-BE49-F238E27FC236}">
                <a16:creationId xmlns:a16="http://schemas.microsoft.com/office/drawing/2014/main" id="{955FC4F1-C379-B079-3F4B-266265A2DA5E}"/>
              </a:ext>
            </a:extLst>
          </p:cNvPr>
          <p:cNvSpPr txBox="1"/>
          <p:nvPr/>
        </p:nvSpPr>
        <p:spPr>
          <a:xfrm>
            <a:off x="602939" y="1253940"/>
            <a:ext cx="1708505"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u="sng" dirty="0">
                <a:latin typeface="Chakra Petch Medium"/>
              </a:rPr>
              <a:t>React</a:t>
            </a:r>
            <a:endParaRPr lang="en-US" dirty="0"/>
          </a:p>
        </p:txBody>
      </p:sp>
      <p:sp>
        <p:nvSpPr>
          <p:cNvPr id="9" name="TextBox 8">
            <a:extLst>
              <a:ext uri="{FF2B5EF4-FFF2-40B4-BE49-F238E27FC236}">
                <a16:creationId xmlns:a16="http://schemas.microsoft.com/office/drawing/2014/main" id="{62DC1DE2-35EF-B263-DF95-C50D715AD6C9}"/>
              </a:ext>
            </a:extLst>
          </p:cNvPr>
          <p:cNvSpPr txBox="1"/>
          <p:nvPr/>
        </p:nvSpPr>
        <p:spPr>
          <a:xfrm>
            <a:off x="620523" y="2643941"/>
            <a:ext cx="1708505"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u="sng" dirty="0">
                <a:latin typeface="Chakra Petch Medium"/>
              </a:rPr>
              <a:t>Webpack</a:t>
            </a:r>
          </a:p>
        </p:txBody>
      </p:sp>
      <p:sp>
        <p:nvSpPr>
          <p:cNvPr id="12" name="TextBox 11">
            <a:extLst>
              <a:ext uri="{FF2B5EF4-FFF2-40B4-BE49-F238E27FC236}">
                <a16:creationId xmlns:a16="http://schemas.microsoft.com/office/drawing/2014/main" id="{AA44BB7B-92C5-6DE8-4A6F-FF63D7D1F671}"/>
              </a:ext>
            </a:extLst>
          </p:cNvPr>
          <p:cNvSpPr txBox="1"/>
          <p:nvPr/>
        </p:nvSpPr>
        <p:spPr>
          <a:xfrm>
            <a:off x="614082" y="3930582"/>
            <a:ext cx="1708505"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u="sng" dirty="0">
                <a:latin typeface="Chakra Petch Medium"/>
              </a:rPr>
              <a:t>TypeScript</a:t>
            </a:r>
            <a:endParaRPr lang="en-US" dirty="0"/>
          </a:p>
        </p:txBody>
      </p:sp>
      <p:sp>
        <p:nvSpPr>
          <p:cNvPr id="2" name="Rectangle: Rounded Corners 1">
            <a:extLst>
              <a:ext uri="{FF2B5EF4-FFF2-40B4-BE49-F238E27FC236}">
                <a16:creationId xmlns:a16="http://schemas.microsoft.com/office/drawing/2014/main" id="{65711DE0-CEB9-31D2-D1E9-69215FB59442}"/>
              </a:ext>
            </a:extLst>
          </p:cNvPr>
          <p:cNvSpPr/>
          <p:nvPr/>
        </p:nvSpPr>
        <p:spPr>
          <a:xfrm>
            <a:off x="4944221" y="1525522"/>
            <a:ext cx="3377947" cy="811637"/>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ctr">
              <a:buFont typeface="Wingdings"/>
              <a:buChar char="§"/>
            </a:pPr>
            <a:endParaRPr lang="en-US" dirty="0">
              <a:latin typeface="Chakra Petch Medium"/>
              <a:cs typeface="Chakra Petch Medium"/>
            </a:endParaRPr>
          </a:p>
        </p:txBody>
      </p:sp>
      <p:sp>
        <p:nvSpPr>
          <p:cNvPr id="5" name="CaixaDeTexto 10">
            <a:extLst>
              <a:ext uri="{FF2B5EF4-FFF2-40B4-BE49-F238E27FC236}">
                <a16:creationId xmlns:a16="http://schemas.microsoft.com/office/drawing/2014/main" id="{03FF2D8D-232D-CCB5-C965-10F01F2CA6BD}"/>
              </a:ext>
            </a:extLst>
          </p:cNvPr>
          <p:cNvSpPr txBox="1"/>
          <p:nvPr/>
        </p:nvSpPr>
        <p:spPr>
          <a:xfrm>
            <a:off x="5029969" y="1650463"/>
            <a:ext cx="4049490" cy="553998"/>
          </a:xfrm>
          <a:prstGeom prst="rect">
            <a:avLst/>
          </a:prstGeom>
          <a:noFill/>
        </p:spPr>
        <p:txBody>
          <a:bodyPr wrap="square" lIns="91440" tIns="45720" rIns="91440" bIns="45720" rtlCol="0" anchor="ctr">
            <a:spAutoFit/>
          </a:bodyPr>
          <a:lstStyle/>
          <a:p>
            <a:pPr marL="285750" indent="-285750">
              <a:buFont typeface="Wingdings"/>
              <a:buChar char="§"/>
            </a:pPr>
            <a:r>
              <a:rPr lang="en-GB" sz="1500" dirty="0">
                <a:latin typeface="Chakra Petch Medium"/>
              </a:rPr>
              <a:t>Open source;</a:t>
            </a:r>
          </a:p>
          <a:p>
            <a:pPr marL="285750" indent="-285750">
              <a:buFont typeface="Wingdings"/>
              <a:buChar char="§"/>
            </a:pPr>
            <a:r>
              <a:rPr lang="en-GB" sz="1500" dirty="0">
                <a:latin typeface="Chakra Petch Medium"/>
              </a:rPr>
              <a:t>Easy to integrate</a:t>
            </a:r>
          </a:p>
        </p:txBody>
      </p:sp>
      <p:sp>
        <p:nvSpPr>
          <p:cNvPr id="8" name="TextBox 7">
            <a:extLst>
              <a:ext uri="{FF2B5EF4-FFF2-40B4-BE49-F238E27FC236}">
                <a16:creationId xmlns:a16="http://schemas.microsoft.com/office/drawing/2014/main" id="{10713653-C5DB-C91D-1807-9EE17A601500}"/>
              </a:ext>
            </a:extLst>
          </p:cNvPr>
          <p:cNvSpPr txBox="1"/>
          <p:nvPr/>
        </p:nvSpPr>
        <p:spPr>
          <a:xfrm>
            <a:off x="4946338" y="1218770"/>
            <a:ext cx="1708505"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u="sng" dirty="0">
                <a:latin typeface="Chakra Petch Medium"/>
              </a:rPr>
              <a:t>Chart JS</a:t>
            </a:r>
          </a:p>
        </p:txBody>
      </p:sp>
      <p:pic>
        <p:nvPicPr>
          <p:cNvPr id="11" name="Picture 15" descr="A screenshot of a computer&#10;&#10;Description automatically generated">
            <a:extLst>
              <a:ext uri="{FF2B5EF4-FFF2-40B4-BE49-F238E27FC236}">
                <a16:creationId xmlns:a16="http://schemas.microsoft.com/office/drawing/2014/main" id="{1C688358-B8D0-D096-5D34-48DB10ED32DD}"/>
              </a:ext>
            </a:extLst>
          </p:cNvPr>
          <p:cNvPicPr>
            <a:picLocks noChangeAspect="1"/>
          </p:cNvPicPr>
          <p:nvPr/>
        </p:nvPicPr>
        <p:blipFill>
          <a:blip r:embed="rId6"/>
          <a:stretch>
            <a:fillRect/>
          </a:stretch>
        </p:blipFill>
        <p:spPr>
          <a:xfrm>
            <a:off x="4941277" y="2512402"/>
            <a:ext cx="3622430" cy="2035418"/>
          </a:xfrm>
          <a:prstGeom prst="rect">
            <a:avLst/>
          </a:prstGeom>
        </p:spPr>
      </p:pic>
      <p:pic>
        <p:nvPicPr>
          <p:cNvPr id="16" name="Picture 16" descr="A hexagon with colorful lines&#10;&#10;Description automatically generated">
            <a:extLst>
              <a:ext uri="{FF2B5EF4-FFF2-40B4-BE49-F238E27FC236}">
                <a16:creationId xmlns:a16="http://schemas.microsoft.com/office/drawing/2014/main" id="{8C067503-AF9C-3A59-0901-90EE1D137675}"/>
              </a:ext>
            </a:extLst>
          </p:cNvPr>
          <p:cNvPicPr>
            <a:picLocks noChangeAspect="1"/>
          </p:cNvPicPr>
          <p:nvPr/>
        </p:nvPicPr>
        <p:blipFill>
          <a:blip r:embed="rId7"/>
          <a:stretch>
            <a:fillRect/>
          </a:stretch>
        </p:blipFill>
        <p:spPr>
          <a:xfrm>
            <a:off x="7819292" y="1106365"/>
            <a:ext cx="873370" cy="908538"/>
          </a:xfrm>
          <a:prstGeom prst="rect">
            <a:avLst/>
          </a:prstGeom>
        </p:spPr>
      </p:pic>
      <p:sp>
        <p:nvSpPr>
          <p:cNvPr id="23" name="TextBox 22">
            <a:extLst>
              <a:ext uri="{FF2B5EF4-FFF2-40B4-BE49-F238E27FC236}">
                <a16:creationId xmlns:a16="http://schemas.microsoft.com/office/drawing/2014/main" id="{7BBD0CD4-8058-E6F5-6188-C01B176D2E83}"/>
              </a:ext>
            </a:extLst>
          </p:cNvPr>
          <p:cNvSpPr txBox="1"/>
          <p:nvPr/>
        </p:nvSpPr>
        <p:spPr>
          <a:xfrm>
            <a:off x="5222385" y="4670058"/>
            <a:ext cx="3341076"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Chakra Petch Medium"/>
              </a:rPr>
              <a:t>Chart JS  examples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Overview</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Picture 5" descr="A diagram of a computer system&#10;&#10;Description automatically generated">
            <a:extLst>
              <a:ext uri="{FF2B5EF4-FFF2-40B4-BE49-F238E27FC236}">
                <a16:creationId xmlns:a16="http://schemas.microsoft.com/office/drawing/2014/main" id="{478D7AE5-8202-C917-B468-FB69142F4541}"/>
              </a:ext>
            </a:extLst>
          </p:cNvPr>
          <p:cNvPicPr>
            <a:picLocks noChangeAspect="1"/>
          </p:cNvPicPr>
          <p:nvPr/>
        </p:nvPicPr>
        <p:blipFill>
          <a:blip r:embed="rId3"/>
          <a:stretch>
            <a:fillRect/>
          </a:stretch>
        </p:blipFill>
        <p:spPr>
          <a:xfrm>
            <a:off x="342900" y="1738441"/>
            <a:ext cx="8521699" cy="2563557"/>
          </a:xfrm>
          <a:prstGeom prst="rect">
            <a:avLst/>
          </a:prstGeom>
        </p:spPr>
      </p:pic>
      <p:sp>
        <p:nvSpPr>
          <p:cNvPr id="7" name="TextBox 6">
            <a:extLst>
              <a:ext uri="{FF2B5EF4-FFF2-40B4-BE49-F238E27FC236}">
                <a16:creationId xmlns:a16="http://schemas.microsoft.com/office/drawing/2014/main" id="{5E2EA259-0DD0-90D2-885A-7F684F2F03BC}"/>
              </a:ext>
            </a:extLst>
          </p:cNvPr>
          <p:cNvSpPr txBox="1"/>
          <p:nvPr/>
        </p:nvSpPr>
        <p:spPr>
          <a:xfrm>
            <a:off x="3130061" y="4419355"/>
            <a:ext cx="29429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hakra Petch Medium"/>
                <a:cs typeface="Chakra Petch Medium"/>
              </a:rPr>
              <a:t>Main system architecture</a:t>
            </a:r>
            <a:endParaRPr lang="en-US"/>
          </a:p>
        </p:txBody>
      </p:sp>
    </p:spTree>
    <p:extLst>
      <p:ext uri="{BB962C8B-B14F-4D97-AF65-F5344CB8AC3E}">
        <p14:creationId xmlns:p14="http://schemas.microsoft.com/office/powerpoint/2010/main" val="388201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13" name="Rectangle: Folded Corner 12">
            <a:extLst>
              <a:ext uri="{FF2B5EF4-FFF2-40B4-BE49-F238E27FC236}">
                <a16:creationId xmlns:a16="http://schemas.microsoft.com/office/drawing/2014/main" id="{4EC08E18-3AAA-61DE-6E8D-17DE668D94B2}"/>
              </a:ext>
            </a:extLst>
          </p:cNvPr>
          <p:cNvSpPr/>
          <p:nvPr/>
        </p:nvSpPr>
        <p:spPr>
          <a:xfrm>
            <a:off x="647821" y="1983397"/>
            <a:ext cx="7904284" cy="2549769"/>
          </a:xfrm>
          <a:prstGeom prst="foldedCorner">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Google Shape;744;p39"/>
          <p:cNvSpPr txBox="1">
            <a:spLocks noGrp="1"/>
          </p:cNvSpPr>
          <p:nvPr>
            <p:ph type="title"/>
          </p:nvPr>
        </p:nvSpPr>
        <p:spPr>
          <a:xfrm>
            <a:off x="710192" y="806875"/>
            <a:ext cx="8337422" cy="648600"/>
          </a:xfrm>
          <a:prstGeom prst="rect">
            <a:avLst/>
          </a:prstGeom>
        </p:spPr>
        <p:txBody>
          <a:bodyPr spcFirstLastPara="1" wrap="square" lIns="91425" tIns="91425" rIns="91425" bIns="91425" anchor="ctr" anchorCtr="0">
            <a:noAutofit/>
          </a:bodyPr>
          <a:lstStyle/>
          <a:p>
            <a:r>
              <a:rPr lang="en"/>
              <a:t>IoT Edge Node - Functionality</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832368" y="2165575"/>
            <a:ext cx="8091644" cy="2187838"/>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dirty="0">
                <a:latin typeface="Chakra Petch Medium"/>
              </a:rPr>
              <a:t>Wake up;</a:t>
            </a:r>
          </a:p>
          <a:p>
            <a:pPr indent="-457200">
              <a:buFont typeface="+mj-lt"/>
              <a:buAutoNum type="arabicPeriod"/>
            </a:pPr>
            <a:r>
              <a:rPr lang="en-GB" sz="2000" dirty="0">
                <a:latin typeface="Chakra Petch Medium"/>
              </a:rPr>
              <a:t>Checks wake up cause;</a:t>
            </a:r>
          </a:p>
          <a:p>
            <a:pPr indent="-457200">
              <a:buFont typeface="+mj-lt"/>
              <a:buAutoNum type="arabicPeriod"/>
            </a:pPr>
            <a:r>
              <a:rPr lang="en-GB" sz="2000" dirty="0">
                <a:latin typeface="Chakra Petch Medium"/>
              </a:rPr>
              <a:t>Sends wake-up log to backend, if necessary;</a:t>
            </a:r>
          </a:p>
          <a:p>
            <a:pPr indent="-457200">
              <a:buFont typeface="+mj-lt"/>
              <a:buAutoNum type="arabicPeriod"/>
            </a:pPr>
            <a:r>
              <a:rPr lang="en-GB" sz="2000" dirty="0">
                <a:latin typeface="Chakra Petch Medium"/>
              </a:rPr>
              <a:t>Makes sensor readings (all sensors or just water sensor);</a:t>
            </a:r>
          </a:p>
          <a:p>
            <a:pPr indent="-457200">
              <a:buFont typeface="+mj-lt"/>
              <a:buAutoNum type="arabicPeriod"/>
            </a:pPr>
            <a:r>
              <a:rPr lang="en-GB" sz="2000" dirty="0">
                <a:latin typeface="Chakra Petch Medium"/>
              </a:rPr>
              <a:t>Transmits readings to backend;</a:t>
            </a:r>
          </a:p>
          <a:p>
            <a:pPr indent="-457200">
              <a:buFont typeface="+mj-lt"/>
              <a:buAutoNum type="arabicPeriod"/>
            </a:pPr>
            <a:r>
              <a:rPr lang="en-GB" sz="2000" dirty="0">
                <a:latin typeface="Chakra Petch Medium"/>
              </a:rPr>
              <a:t>Goes to sleep for 6 hours;</a:t>
            </a:r>
          </a:p>
        </p:txBody>
      </p:sp>
      <p:sp>
        <p:nvSpPr>
          <p:cNvPr id="6" name="TextBox 5">
            <a:extLst>
              <a:ext uri="{FF2B5EF4-FFF2-40B4-BE49-F238E27FC236}">
                <a16:creationId xmlns:a16="http://schemas.microsoft.com/office/drawing/2014/main" id="{6E30EF7F-317A-D069-2A19-62A3050C8A69}"/>
              </a:ext>
            </a:extLst>
          </p:cNvPr>
          <p:cNvSpPr txBox="1"/>
          <p:nvPr/>
        </p:nvSpPr>
        <p:spPr>
          <a:xfrm>
            <a:off x="2927593" y="4599720"/>
            <a:ext cx="33410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hakra Petch Medium"/>
              </a:rPr>
              <a:t>MCU </a:t>
            </a:r>
            <a:r>
              <a:rPr lang="en-US">
                <a:latin typeface="Chakra Petch Medium"/>
              </a:rPr>
              <a:t>execution</a:t>
            </a:r>
            <a:r>
              <a:rPr lang="en-US" dirty="0">
                <a:latin typeface="Chakra Petch Medium"/>
              </a:rPr>
              <a:t> steps</a:t>
            </a:r>
            <a:endParaRPr lang="en-US" dirty="0"/>
          </a:p>
        </p:txBody>
      </p:sp>
    </p:spTree>
    <p:extLst>
      <p:ext uri="{BB962C8B-B14F-4D97-AF65-F5344CB8AC3E}">
        <p14:creationId xmlns:p14="http://schemas.microsoft.com/office/powerpoint/2010/main" val="9183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Assembly</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ircuito, Engenharia eletrónica, diagrama&#10;&#10;Descrição gerada automaticamente">
            <a:extLst>
              <a:ext uri="{FF2B5EF4-FFF2-40B4-BE49-F238E27FC236}">
                <a16:creationId xmlns:a16="http://schemas.microsoft.com/office/drawing/2014/main" id="{302D913E-C508-4740-A9B6-64E803C6AFB7}"/>
              </a:ext>
            </a:extLst>
          </p:cNvPr>
          <p:cNvPicPr>
            <a:picLocks noChangeAspect="1"/>
          </p:cNvPicPr>
          <p:nvPr/>
        </p:nvPicPr>
        <p:blipFill>
          <a:blip r:embed="rId3"/>
          <a:stretch>
            <a:fillRect/>
          </a:stretch>
        </p:blipFill>
        <p:spPr>
          <a:xfrm>
            <a:off x="710192" y="1762599"/>
            <a:ext cx="3690199" cy="2460132"/>
          </a:xfrm>
          <a:prstGeom prst="rect">
            <a:avLst/>
          </a:prstGeom>
        </p:spPr>
      </p:pic>
    </p:spTree>
    <p:extLst>
      <p:ext uri="{BB962C8B-B14F-4D97-AF65-F5344CB8AC3E}">
        <p14:creationId xmlns:p14="http://schemas.microsoft.com/office/powerpoint/2010/main" val="281497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93582" y="34376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Database</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TextBox 2">
            <a:extLst>
              <a:ext uri="{FF2B5EF4-FFF2-40B4-BE49-F238E27FC236}">
                <a16:creationId xmlns:a16="http://schemas.microsoft.com/office/drawing/2014/main" id="{971D7E70-94E1-031C-01F1-7F52CFBE627F}"/>
              </a:ext>
            </a:extLst>
          </p:cNvPr>
          <p:cNvSpPr txBox="1"/>
          <p:nvPr/>
        </p:nvSpPr>
        <p:spPr>
          <a:xfrm>
            <a:off x="4237647" y="3975466"/>
            <a:ext cx="33410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hakra Petch Medium"/>
              </a:rPr>
              <a:t>Relational DB Entity Mode</a:t>
            </a:r>
            <a:endParaRPr lang="en-US"/>
          </a:p>
        </p:txBody>
      </p:sp>
      <p:sp>
        <p:nvSpPr>
          <p:cNvPr id="6" name="TextBox 5">
            <a:extLst>
              <a:ext uri="{FF2B5EF4-FFF2-40B4-BE49-F238E27FC236}">
                <a16:creationId xmlns:a16="http://schemas.microsoft.com/office/drawing/2014/main" id="{D6762EC1-2C6C-1FC7-4BCA-D087B59F586B}"/>
              </a:ext>
            </a:extLst>
          </p:cNvPr>
          <p:cNvSpPr txBox="1"/>
          <p:nvPr/>
        </p:nvSpPr>
        <p:spPr>
          <a:xfrm>
            <a:off x="346563" y="2370381"/>
            <a:ext cx="2711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hakra Petch Medium"/>
              </a:rPr>
              <a:t>Time Series DB Sensor Record representation</a:t>
            </a:r>
            <a:endParaRPr lang="en-US"/>
          </a:p>
        </p:txBody>
      </p:sp>
      <p:pic>
        <p:nvPicPr>
          <p:cNvPr id="7" name="Picture 7" descr="A black background with white ovals and words&#10;&#10;Description automatically generated">
            <a:extLst>
              <a:ext uri="{FF2B5EF4-FFF2-40B4-BE49-F238E27FC236}">
                <a16:creationId xmlns:a16="http://schemas.microsoft.com/office/drawing/2014/main" id="{6BC51BE4-ADA3-32E7-FAE8-275AD76C82D4}"/>
              </a:ext>
            </a:extLst>
          </p:cNvPr>
          <p:cNvPicPr>
            <a:picLocks noChangeAspect="1"/>
          </p:cNvPicPr>
          <p:nvPr/>
        </p:nvPicPr>
        <p:blipFill>
          <a:blip r:embed="rId3"/>
          <a:stretch>
            <a:fillRect/>
          </a:stretch>
        </p:blipFill>
        <p:spPr>
          <a:xfrm>
            <a:off x="342900" y="873930"/>
            <a:ext cx="2479431" cy="1320655"/>
          </a:xfrm>
          <a:prstGeom prst="rect">
            <a:avLst/>
          </a:prstGeom>
        </p:spPr>
      </p:pic>
      <p:pic>
        <p:nvPicPr>
          <p:cNvPr id="8" name="Picture 8" descr="A screenshot of a computer program&#10;&#10;Description automatically generated">
            <a:extLst>
              <a:ext uri="{FF2B5EF4-FFF2-40B4-BE49-F238E27FC236}">
                <a16:creationId xmlns:a16="http://schemas.microsoft.com/office/drawing/2014/main" id="{474237D0-CA68-AF83-997B-B3AE279E7193}"/>
              </a:ext>
            </a:extLst>
          </p:cNvPr>
          <p:cNvPicPr>
            <a:picLocks noChangeAspect="1"/>
          </p:cNvPicPr>
          <p:nvPr/>
        </p:nvPicPr>
        <p:blipFill>
          <a:blip r:embed="rId4"/>
          <a:stretch>
            <a:fillRect/>
          </a:stretch>
        </p:blipFill>
        <p:spPr>
          <a:xfrm>
            <a:off x="3103685" y="763143"/>
            <a:ext cx="5600700" cy="3001753"/>
          </a:xfrm>
          <a:prstGeom prst="rect">
            <a:avLst/>
          </a:prstGeom>
        </p:spPr>
      </p:pic>
    </p:spTree>
    <p:extLst>
      <p:ext uri="{BB962C8B-B14F-4D97-AF65-F5344CB8AC3E}">
        <p14:creationId xmlns:p14="http://schemas.microsoft.com/office/powerpoint/2010/main" val="394742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19" name="Rectangle: Folded Corner 18">
            <a:extLst>
              <a:ext uri="{FF2B5EF4-FFF2-40B4-BE49-F238E27FC236}">
                <a16:creationId xmlns:a16="http://schemas.microsoft.com/office/drawing/2014/main" id="{B61F9BA8-858D-B47B-3789-732133FF61C6}"/>
              </a:ext>
            </a:extLst>
          </p:cNvPr>
          <p:cNvSpPr/>
          <p:nvPr/>
        </p:nvSpPr>
        <p:spPr>
          <a:xfrm>
            <a:off x="6090046" y="1885156"/>
            <a:ext cx="2674935" cy="2452687"/>
          </a:xfrm>
          <a:prstGeom prst="foldedCorner">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Folded Corner 16">
            <a:extLst>
              <a:ext uri="{FF2B5EF4-FFF2-40B4-BE49-F238E27FC236}">
                <a16:creationId xmlns:a16="http://schemas.microsoft.com/office/drawing/2014/main" id="{2F6D2673-8E37-A789-A067-A87B65994100}"/>
              </a:ext>
            </a:extLst>
          </p:cNvPr>
          <p:cNvSpPr/>
          <p:nvPr/>
        </p:nvSpPr>
        <p:spPr>
          <a:xfrm>
            <a:off x="3280171" y="1885156"/>
            <a:ext cx="2444749" cy="2444751"/>
          </a:xfrm>
          <a:prstGeom prst="foldedCorner">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Folded Corner 14">
            <a:extLst>
              <a:ext uri="{FF2B5EF4-FFF2-40B4-BE49-F238E27FC236}">
                <a16:creationId xmlns:a16="http://schemas.microsoft.com/office/drawing/2014/main" id="{62ACA192-6B98-5AB9-3B79-34165B30DF9A}"/>
              </a:ext>
            </a:extLst>
          </p:cNvPr>
          <p:cNvSpPr/>
          <p:nvPr/>
        </p:nvSpPr>
        <p:spPr>
          <a:xfrm>
            <a:off x="581421" y="1885156"/>
            <a:ext cx="2349499" cy="2444750"/>
          </a:xfrm>
          <a:prstGeom prst="foldedCorner">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B</a:t>
            </a:r>
            <a:r>
              <a:rPr lang="en" dirty="0" err="1"/>
              <a:t>ackend</a:t>
            </a:r>
            <a:r>
              <a:rPr lang="en" dirty="0"/>
              <a:t> API</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90464" cy="307777"/>
          </a:xfrm>
          <a:prstGeom prst="rect">
            <a:avLst/>
          </a:prstGeom>
          <a:noFill/>
        </p:spPr>
        <p:txBody>
          <a:bodyPr wrap="none" lIns="91440" tIns="45720" rIns="91440" bIns="45720" rtlCol="0" anchor="t">
            <a:spAutoFit/>
          </a:bodyPr>
          <a:lstStyle/>
          <a:p>
            <a:r>
              <a:rPr lang="en-GB" dirty="0">
                <a:latin typeface="Chakra Petch Medium"/>
              </a:rPr>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90464" cy="307777"/>
          </a:xfrm>
          <a:prstGeom prst="rect">
            <a:avLst/>
          </a:prstGeom>
          <a:noFill/>
        </p:spPr>
        <p:txBody>
          <a:bodyPr wrap="none" lIns="91440" tIns="45720" rIns="91440" bIns="45720" rtlCol="0" anchor="t">
            <a:spAutoFit/>
          </a:bodyPr>
          <a:lstStyle/>
          <a:p>
            <a:r>
              <a:rPr lang="en-GB" dirty="0">
                <a:latin typeface="Chakra Petch Medium"/>
              </a:rPr>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710192" y="1916892"/>
            <a:ext cx="2082183" cy="1234495"/>
          </a:xfrm>
          <a:prstGeom prst="rect">
            <a:avLst/>
          </a:prstGeom>
        </p:spPr>
        <p:txBody>
          <a:bodyPr spcFirstLastPara="1" wrap="square" lIns="91425" tIns="91425" rIns="91425" bIns="91425" anchor="ctr" anchorCtr="0">
            <a:noAutofit/>
          </a:bodyPr>
          <a:lstStyle/>
          <a:p>
            <a:pPr marL="0" indent="0" algn="ctr"/>
            <a:r>
              <a:rPr lang="en-GB" sz="1600" u="sng" dirty="0">
                <a:latin typeface="Chakra Petch Medium"/>
              </a:rPr>
              <a:t>Non </a:t>
            </a:r>
            <a:r>
              <a:rPr lang="en-GB" sz="1700" u="sng" dirty="0">
                <a:latin typeface="Chakra Petch Medium"/>
              </a:rPr>
              <a:t>Authenticated</a:t>
            </a:r>
            <a:endParaRPr lang="en-GB" sz="1700" u="sng">
              <a:latin typeface="Chakra Petch Medium"/>
            </a:endParaRPr>
          </a:p>
          <a:p>
            <a:pPr marL="0" indent="0" algn="ctr"/>
            <a:endParaRPr lang="en-GB" sz="1600" dirty="0">
              <a:latin typeface="Chakra Petch Medium"/>
            </a:endParaRPr>
          </a:p>
          <a:p>
            <a:pPr marL="285750" indent="-285750">
              <a:buFont typeface="Wingdings"/>
              <a:buChar char="§"/>
            </a:pPr>
            <a:r>
              <a:rPr lang="pt-PT" sz="1600" dirty="0" err="1">
                <a:latin typeface="Chakra Petch Medium"/>
              </a:rPr>
              <a:t>Create</a:t>
            </a:r>
            <a:r>
              <a:rPr lang="pt-PT" sz="1600" dirty="0">
                <a:latin typeface="Chakra Petch Medium"/>
              </a:rPr>
              <a:t> </a:t>
            </a:r>
            <a:r>
              <a:rPr lang="pt-PT" sz="1600" dirty="0" err="1">
                <a:latin typeface="Chakra Petch Medium"/>
              </a:rPr>
              <a:t>account</a:t>
            </a:r>
            <a:r>
              <a:rPr lang="pt-PT" sz="1600" dirty="0">
                <a:latin typeface="Chakra Petch Medium"/>
              </a:rPr>
              <a:t>;</a:t>
            </a:r>
            <a:endParaRPr lang="en-GB" sz="1600">
              <a:latin typeface="Chakra Petch Medium"/>
            </a:endParaRPr>
          </a:p>
          <a:p>
            <a:pPr marL="285750" indent="-285750">
              <a:buFont typeface="Wingdings"/>
              <a:buChar char="§"/>
            </a:pPr>
            <a:r>
              <a:rPr lang="pt-PT" sz="1600" dirty="0">
                <a:latin typeface="Chakra Petch Medium"/>
              </a:rPr>
              <a:t>Login.</a:t>
            </a:r>
            <a:endParaRPr lang="en-GB" sz="1600" dirty="0">
              <a:latin typeface="Chakra Petch Medium"/>
            </a:endParaRPr>
          </a:p>
        </p:txBody>
      </p:sp>
      <p:sp>
        <p:nvSpPr>
          <p:cNvPr id="8" name="Google Shape;928;p43">
            <a:extLst>
              <a:ext uri="{FF2B5EF4-FFF2-40B4-BE49-F238E27FC236}">
                <a16:creationId xmlns:a16="http://schemas.microsoft.com/office/drawing/2014/main" id="{0206AE0D-8204-4F38-9ED9-C0F981952F83}"/>
              </a:ext>
            </a:extLst>
          </p:cNvPr>
          <p:cNvSpPr txBox="1">
            <a:spLocks/>
          </p:cNvSpPr>
          <p:nvPr/>
        </p:nvSpPr>
        <p:spPr>
          <a:xfrm>
            <a:off x="6171157" y="1812849"/>
            <a:ext cx="2510808" cy="24171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700" u="sng" err="1">
                <a:latin typeface="Chakra Petch Medium"/>
              </a:rPr>
              <a:t>Admin</a:t>
            </a:r>
            <a:endParaRPr lang="pt-PT" sz="1700" u="sng">
              <a:latin typeface="Chakra Petch Medium"/>
            </a:endParaRPr>
          </a:p>
          <a:p>
            <a:pPr marL="0" indent="0" algn="ctr"/>
            <a:endParaRPr lang="pt-PT" sz="1700" u="sng" dirty="0">
              <a:latin typeface="Chakra Petch Medium"/>
            </a:endParaRPr>
          </a:p>
          <a:p>
            <a:pPr marL="285750" indent="-285750">
              <a:buFont typeface="Wingdings"/>
              <a:buChar char="§"/>
            </a:pPr>
            <a:r>
              <a:rPr lang="en-US" sz="1600" dirty="0">
                <a:latin typeface="Chakra Petch Medium"/>
              </a:rPr>
              <a:t>List all users;</a:t>
            </a:r>
            <a:endParaRPr lang="en-GB" sz="1600">
              <a:latin typeface="Chakra Petch Medium"/>
            </a:endParaRPr>
          </a:p>
          <a:p>
            <a:pPr marL="285750" indent="-285750">
              <a:buFont typeface="Wingdings"/>
              <a:buChar char="§"/>
            </a:pPr>
            <a:r>
              <a:rPr lang="en-US" sz="1600" dirty="0">
                <a:latin typeface="Chakra Petch Medium"/>
              </a:rPr>
              <a:t>List user devices;</a:t>
            </a:r>
            <a:endParaRPr lang="en-GB" sz="1600">
              <a:latin typeface="Chakra Petch Medium"/>
            </a:endParaRPr>
          </a:p>
          <a:p>
            <a:pPr marL="285750" indent="-285750">
              <a:buFont typeface="Wingdings"/>
              <a:buChar char="§"/>
            </a:pPr>
            <a:r>
              <a:rPr lang="en-US" sz="1600" dirty="0">
                <a:latin typeface="Chakra Petch Medium"/>
              </a:rPr>
              <a:t>Visualize device sensor;</a:t>
            </a:r>
            <a:endParaRPr lang="en-GB" sz="1600">
              <a:latin typeface="Chakra Petch Medium"/>
            </a:endParaRPr>
          </a:p>
          <a:p>
            <a:pPr marL="285750" indent="-285750">
              <a:buFont typeface="Wingdings"/>
              <a:buChar char="§"/>
            </a:pPr>
            <a:r>
              <a:rPr lang="en-US" sz="1600" dirty="0">
                <a:latin typeface="Chakra Petch Medium"/>
              </a:rPr>
              <a:t>Visualize device logs user.</a:t>
            </a:r>
            <a:endParaRPr lang="en-GB" sz="1600">
              <a:latin typeface="Chakra Petch Medium"/>
            </a:endParaRPr>
          </a:p>
        </p:txBody>
      </p:sp>
      <p:sp>
        <p:nvSpPr>
          <p:cNvPr id="9" name="Google Shape;928;p43">
            <a:extLst>
              <a:ext uri="{FF2B5EF4-FFF2-40B4-BE49-F238E27FC236}">
                <a16:creationId xmlns:a16="http://schemas.microsoft.com/office/drawing/2014/main" id="{FB761AA5-A87C-9EDB-9C93-9A7F7CAF2818}"/>
              </a:ext>
            </a:extLst>
          </p:cNvPr>
          <p:cNvSpPr txBox="1">
            <a:spLocks/>
          </p:cNvSpPr>
          <p:nvPr/>
        </p:nvSpPr>
        <p:spPr>
          <a:xfrm>
            <a:off x="3368094" y="2160634"/>
            <a:ext cx="2217119" cy="19012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700" u="sng" err="1">
                <a:latin typeface="Chakra Petch Medium"/>
              </a:rPr>
              <a:t>Client</a:t>
            </a:r>
            <a:endParaRPr lang="pt-PT" sz="1700" b="1" u="sng">
              <a:latin typeface="Chakra Petch Medium"/>
            </a:endParaRPr>
          </a:p>
          <a:p>
            <a:pPr marL="285750" indent="-285750" algn="ctr">
              <a:buFont typeface="Wingdings"/>
              <a:buChar char="§"/>
            </a:pPr>
            <a:endParaRPr lang="en-GB" sz="1600" dirty="0">
              <a:latin typeface="Chakra Petch Medium"/>
            </a:endParaRPr>
          </a:p>
          <a:p>
            <a:pPr marL="285750" indent="-285750">
              <a:buFont typeface="Wingdings"/>
              <a:buChar char="§"/>
            </a:pPr>
            <a:r>
              <a:rPr lang="pt-PT" sz="1600" dirty="0" err="1">
                <a:latin typeface="Chakra Petch Medium"/>
              </a:rPr>
              <a:t>Create</a:t>
            </a:r>
            <a:r>
              <a:rPr lang="pt-PT" sz="1600" dirty="0">
                <a:latin typeface="Chakra Petch Medium"/>
              </a:rPr>
              <a:t> </a:t>
            </a:r>
            <a:r>
              <a:rPr lang="pt-PT" sz="1600" dirty="0" err="1">
                <a:latin typeface="Chakra Petch Medium"/>
              </a:rPr>
              <a:t>device</a:t>
            </a:r>
            <a:endParaRPr lang="en-GB" sz="1600">
              <a:latin typeface="Chakra Petch Medium"/>
            </a:endParaRPr>
          </a:p>
          <a:p>
            <a:pPr marL="285750" indent="-285750">
              <a:buFont typeface="Wingdings"/>
              <a:buChar char="§"/>
            </a:pPr>
            <a:r>
              <a:rPr lang="pt-PT" sz="1600" dirty="0">
                <a:latin typeface="Chakra Petch Medium"/>
              </a:rPr>
              <a:t>Access </a:t>
            </a:r>
            <a:r>
              <a:rPr lang="pt-PT" sz="1600" dirty="0" err="1">
                <a:latin typeface="Chakra Petch Medium"/>
              </a:rPr>
              <a:t>own</a:t>
            </a:r>
            <a:r>
              <a:rPr lang="pt-PT" sz="1600" dirty="0">
                <a:latin typeface="Chakra Petch Medium"/>
              </a:rPr>
              <a:t> </a:t>
            </a:r>
            <a:r>
              <a:rPr lang="pt-PT" sz="1600" dirty="0" err="1">
                <a:latin typeface="Chakra Petch Medium"/>
              </a:rPr>
              <a:t>devices</a:t>
            </a:r>
            <a:r>
              <a:rPr lang="pt-PT" sz="1600" dirty="0">
                <a:latin typeface="Chakra Petch Medium"/>
              </a:rPr>
              <a:t> </a:t>
            </a:r>
            <a:endParaRPr lang="en-GB" sz="1600">
              <a:latin typeface="Chakra Petch Medium"/>
            </a:endParaRPr>
          </a:p>
          <a:p>
            <a:pPr marL="285750" indent="-285750">
              <a:buFont typeface="Wingdings"/>
              <a:buChar char="§"/>
            </a:pPr>
            <a:r>
              <a:rPr lang="pt-PT" sz="1600" dirty="0">
                <a:latin typeface="Chakra Petch Medium"/>
              </a:rPr>
              <a:t>Visualize sensor data </a:t>
            </a:r>
            <a:endParaRPr lang="en-GB" sz="1600">
              <a:latin typeface="Chakra Petch Medium"/>
            </a:endParaRPr>
          </a:p>
          <a:p>
            <a:pPr marL="285750" indent="-285750">
              <a:buFont typeface="Wingdings"/>
              <a:buChar char="§"/>
            </a:pPr>
            <a:r>
              <a:rPr lang="pt-PT" sz="1600" dirty="0">
                <a:latin typeface="Chakra Petch Medium"/>
              </a:rPr>
              <a:t>Visualize </a:t>
            </a:r>
            <a:r>
              <a:rPr lang="pt-PT" sz="1600" dirty="0" err="1">
                <a:latin typeface="Chakra Petch Medium"/>
              </a:rPr>
              <a:t>device</a:t>
            </a:r>
            <a:r>
              <a:rPr lang="pt-PT" sz="1600" dirty="0">
                <a:latin typeface="Chakra Petch Medium"/>
              </a:rPr>
              <a:t> </a:t>
            </a:r>
            <a:r>
              <a:rPr lang="pt-PT" sz="1600" dirty="0" err="1">
                <a:latin typeface="Chakra Petch Medium"/>
              </a:rPr>
              <a:t>logs</a:t>
            </a:r>
            <a:endParaRPr lang="en-GB" sz="1600" dirty="0">
              <a:latin typeface="Chakra Petch Medium"/>
            </a:endParaRPr>
          </a:p>
        </p:txBody>
      </p:sp>
    </p:spTree>
    <p:extLst>
      <p:ext uri="{BB962C8B-B14F-4D97-AF65-F5344CB8AC3E}">
        <p14:creationId xmlns:p14="http://schemas.microsoft.com/office/powerpoint/2010/main" val="391279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r>
              <a:rPr lang="pt-PT" err="1"/>
              <a:t>Frontend</a:t>
            </a:r>
            <a:r>
              <a:rPr lang="pt-PT"/>
              <a:t> - Website</a:t>
            </a:r>
            <a:endParaRPr lang="en"/>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3256341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43740-0296-AD79-D5C9-448167C31DC2}"/>
              </a:ext>
            </a:extLst>
          </p:cNvPr>
          <p:cNvSpPr>
            <a:spLocks noGrp="1"/>
          </p:cNvSpPr>
          <p:nvPr>
            <p:ph type="title"/>
          </p:nvPr>
        </p:nvSpPr>
        <p:spPr/>
        <p:txBody>
          <a:bodyPr/>
          <a:lstStyle/>
          <a:p>
            <a:r>
              <a:rPr lang="en-GB"/>
              <a:t>System Evaluation</a:t>
            </a:r>
          </a:p>
        </p:txBody>
      </p:sp>
      <p:sp>
        <p:nvSpPr>
          <p:cNvPr id="3" name="Subtítulo 2">
            <a:extLst>
              <a:ext uri="{FF2B5EF4-FFF2-40B4-BE49-F238E27FC236}">
                <a16:creationId xmlns:a16="http://schemas.microsoft.com/office/drawing/2014/main" id="{CE6D5DC2-835E-3E2D-AD76-182236D28C13}"/>
              </a:ext>
            </a:extLst>
          </p:cNvPr>
          <p:cNvSpPr>
            <a:spLocks noGrp="1"/>
          </p:cNvSpPr>
          <p:nvPr>
            <p:ph type="subTitle" idx="1"/>
          </p:nvPr>
        </p:nvSpPr>
        <p:spPr/>
        <p:txBody>
          <a:bodyPr/>
          <a:lstStyle/>
          <a:p>
            <a:r>
              <a:rPr lang="en-GB"/>
              <a:t>Experimental Results</a:t>
            </a:r>
          </a:p>
        </p:txBody>
      </p:sp>
    </p:spTree>
    <p:extLst>
      <p:ext uri="{BB962C8B-B14F-4D97-AF65-F5344CB8AC3E}">
        <p14:creationId xmlns:p14="http://schemas.microsoft.com/office/powerpoint/2010/main" val="46835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Proactive Sensor Calibration</a:t>
            </a:r>
            <a:endParaRPr sz="320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6"/>
            <a:ext cx="8480581" cy="3146262"/>
          </a:xfrm>
          <a:prstGeom prst="rect">
            <a:avLst/>
          </a:prstGeom>
        </p:spPr>
        <p:txBody>
          <a:bodyPr spcFirstLastPara="1" wrap="square" lIns="91425" tIns="91425" rIns="91425" bIns="91425" anchor="ctr" anchorCtr="0">
            <a:noAutofit/>
          </a:bodyPr>
          <a:lstStyle/>
          <a:p>
            <a:pPr marL="0" indent="0"/>
            <a:endParaRPr lang="en-GB"/>
          </a:p>
        </p:txBody>
      </p:sp>
    </p:spTree>
    <p:extLst>
      <p:ext uri="{BB962C8B-B14F-4D97-AF65-F5344CB8AC3E}">
        <p14:creationId xmlns:p14="http://schemas.microsoft.com/office/powerpoint/2010/main" val="376985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651369"/>
            <a:ext cx="7403321" cy="639808"/>
          </a:xfrm>
          <a:prstGeom prst="rect">
            <a:avLst/>
          </a:prstGeom>
        </p:spPr>
        <p:txBody>
          <a:bodyPr spcFirstLastPara="1" wrap="square" lIns="91425" tIns="91425" rIns="91425" bIns="91425" anchor="ctr" anchorCtr="0">
            <a:noAutofit/>
          </a:bodyPr>
          <a:lstStyle/>
          <a:p>
            <a:r>
              <a:rPr lang="en" sz="3200"/>
              <a:t>Power Consumption – Various Profiles</a:t>
            </a:r>
            <a:endParaRPr sz="320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file, diagrama, Gráfico&#10;&#10;Descrição gerada automaticamente">
            <a:extLst>
              <a:ext uri="{FF2B5EF4-FFF2-40B4-BE49-F238E27FC236}">
                <a16:creationId xmlns:a16="http://schemas.microsoft.com/office/drawing/2014/main" id="{7655B40E-B12C-6BE3-6C7F-3513BB244C27}"/>
              </a:ext>
            </a:extLst>
          </p:cNvPr>
          <p:cNvPicPr>
            <a:picLocks noChangeAspect="1"/>
          </p:cNvPicPr>
          <p:nvPr/>
        </p:nvPicPr>
        <p:blipFill>
          <a:blip r:embed="rId3"/>
          <a:stretch>
            <a:fillRect/>
          </a:stretch>
        </p:blipFill>
        <p:spPr>
          <a:xfrm>
            <a:off x="416313" y="1326404"/>
            <a:ext cx="5055220" cy="2689713"/>
          </a:xfrm>
          <a:prstGeom prst="rect">
            <a:avLst/>
          </a:prstGeom>
        </p:spPr>
      </p:pic>
      <p:sp>
        <p:nvSpPr>
          <p:cNvPr id="9" name="CaixaDeTexto 8">
            <a:extLst>
              <a:ext uri="{FF2B5EF4-FFF2-40B4-BE49-F238E27FC236}">
                <a16:creationId xmlns:a16="http://schemas.microsoft.com/office/drawing/2014/main" id="{AA52CE51-0008-B0A9-3EFA-D72E4A7E250F}"/>
              </a:ext>
            </a:extLst>
          </p:cNvPr>
          <p:cNvSpPr txBox="1"/>
          <p:nvPr/>
        </p:nvSpPr>
        <p:spPr>
          <a:xfrm>
            <a:off x="414711" y="4080827"/>
            <a:ext cx="4893288" cy="738664"/>
          </a:xfrm>
          <a:prstGeom prst="rect">
            <a:avLst/>
          </a:prstGeom>
          <a:noFill/>
        </p:spPr>
        <p:txBody>
          <a:bodyPr wrap="square" lIns="91440" tIns="45720" rIns="91440" bIns="45720" rtlCol="0" anchor="t">
            <a:spAutoFit/>
          </a:bodyPr>
          <a:lstStyle/>
          <a:p>
            <a:pPr algn="ctr"/>
            <a:r>
              <a:rPr lang="pt-PT" err="1">
                <a:latin typeface="Chakra Petch Medium"/>
              </a:rPr>
              <a:t>Graph</a:t>
            </a:r>
            <a:r>
              <a:rPr lang="pt-PT" dirty="0">
                <a:latin typeface="Chakra Petch Medium"/>
              </a:rPr>
              <a:t> </a:t>
            </a:r>
            <a:r>
              <a:rPr lang="pt-PT" err="1">
                <a:latin typeface="Chakra Petch Medium"/>
              </a:rPr>
              <a:t>illustrating</a:t>
            </a:r>
            <a:r>
              <a:rPr lang="pt-PT" dirty="0">
                <a:latin typeface="Chakra Petch Medium"/>
              </a:rPr>
              <a:t> </a:t>
            </a:r>
            <a:r>
              <a:rPr lang="pt-PT" err="1">
                <a:latin typeface="Chakra Petch Medium"/>
              </a:rPr>
              <a:t>the</a:t>
            </a:r>
            <a:r>
              <a:rPr lang="pt-PT" dirty="0">
                <a:latin typeface="Chakra Petch Medium"/>
              </a:rPr>
              <a:t> ESP32-S2 </a:t>
            </a:r>
            <a:r>
              <a:rPr lang="pt-PT" err="1">
                <a:latin typeface="Chakra Petch Medium"/>
              </a:rPr>
              <a:t>energy</a:t>
            </a:r>
            <a:r>
              <a:rPr lang="pt-PT" dirty="0">
                <a:latin typeface="Chakra Petch Medium"/>
              </a:rPr>
              <a:t> </a:t>
            </a:r>
            <a:r>
              <a:rPr lang="pt-PT" err="1">
                <a:latin typeface="Chakra Petch Medium"/>
              </a:rPr>
              <a:t>consumption</a:t>
            </a:r>
            <a:r>
              <a:rPr lang="pt-PT" dirty="0">
                <a:latin typeface="Chakra Petch Medium"/>
              </a:rPr>
              <a:t> </a:t>
            </a:r>
            <a:r>
              <a:rPr lang="pt-PT" err="1">
                <a:latin typeface="Chakra Petch Medium"/>
              </a:rPr>
              <a:t>measured</a:t>
            </a:r>
            <a:r>
              <a:rPr lang="pt-PT" dirty="0">
                <a:latin typeface="Chakra Petch Medium"/>
              </a:rPr>
              <a:t> </a:t>
            </a:r>
            <a:r>
              <a:rPr lang="pt-PT" err="1">
                <a:latin typeface="Chakra Petch Medium"/>
              </a:rPr>
              <a:t>when</a:t>
            </a:r>
            <a:r>
              <a:rPr lang="pt-PT" dirty="0">
                <a:latin typeface="Chakra Petch Medium"/>
              </a:rPr>
              <a:t> </a:t>
            </a:r>
            <a:r>
              <a:rPr lang="pt-PT" err="1">
                <a:latin typeface="Chakra Petch Medium"/>
              </a:rPr>
              <a:t>the</a:t>
            </a:r>
            <a:br>
              <a:rPr lang="pt-PT" dirty="0">
                <a:latin typeface="Chakra Petch Medium"/>
              </a:rPr>
            </a:br>
            <a:r>
              <a:rPr lang="pt-PT" dirty="0">
                <a:latin typeface="Chakra Petch Medium"/>
              </a:rPr>
              <a:t>MCU </a:t>
            </a:r>
            <a:r>
              <a:rPr lang="pt-PT" err="1">
                <a:latin typeface="Chakra Petch Medium"/>
              </a:rPr>
              <a:t>wakes</a:t>
            </a:r>
            <a:r>
              <a:rPr lang="pt-PT" dirty="0">
                <a:latin typeface="Chakra Petch Medium"/>
              </a:rPr>
              <a:t> </a:t>
            </a:r>
            <a:r>
              <a:rPr lang="pt-PT" err="1">
                <a:latin typeface="Chakra Petch Medium"/>
              </a:rPr>
              <a:t>up</a:t>
            </a:r>
            <a:r>
              <a:rPr lang="pt-PT" dirty="0">
                <a:latin typeface="Chakra Petch Medium"/>
              </a:rPr>
              <a:t> to </a:t>
            </a:r>
            <a:r>
              <a:rPr lang="pt-PT" err="1">
                <a:latin typeface="Chakra Petch Medium"/>
              </a:rPr>
              <a:t>read</a:t>
            </a:r>
            <a:r>
              <a:rPr lang="pt-PT" dirty="0">
                <a:latin typeface="Chakra Petch Medium"/>
              </a:rPr>
              <a:t> </a:t>
            </a:r>
            <a:r>
              <a:rPr lang="pt-PT" err="1">
                <a:latin typeface="Chakra Petch Medium"/>
              </a:rPr>
              <a:t>from</a:t>
            </a:r>
            <a:r>
              <a:rPr lang="pt-PT" dirty="0">
                <a:latin typeface="Chakra Petch Medium"/>
              </a:rPr>
              <a:t> </a:t>
            </a:r>
            <a:r>
              <a:rPr lang="pt-PT" err="1">
                <a:latin typeface="Chakra Petch Medium"/>
              </a:rPr>
              <a:t>all</a:t>
            </a:r>
            <a:r>
              <a:rPr lang="pt-PT" dirty="0">
                <a:latin typeface="Chakra Petch Medium"/>
              </a:rPr>
              <a:t> </a:t>
            </a:r>
            <a:r>
              <a:rPr lang="pt-PT" err="1">
                <a:latin typeface="Chakra Petch Medium"/>
              </a:rPr>
              <a:t>sensors</a:t>
            </a:r>
            <a:endParaRPr lang="en-US" err="1"/>
          </a:p>
        </p:txBody>
      </p:sp>
      <p:pic>
        <p:nvPicPr>
          <p:cNvPr id="3" name="Picture 4" descr="A table with text and numbers&#10;&#10;Description automatically generated">
            <a:extLst>
              <a:ext uri="{FF2B5EF4-FFF2-40B4-BE49-F238E27FC236}">
                <a16:creationId xmlns:a16="http://schemas.microsoft.com/office/drawing/2014/main" id="{BE9C5FFD-7D88-C809-198E-F47F821815B3}"/>
              </a:ext>
            </a:extLst>
          </p:cNvPr>
          <p:cNvPicPr>
            <a:picLocks noChangeAspect="1"/>
          </p:cNvPicPr>
          <p:nvPr/>
        </p:nvPicPr>
        <p:blipFill rotWithShape="1">
          <a:blip r:embed="rId4"/>
          <a:srcRect l="3073" t="3704" r="2793" b="8312"/>
          <a:stretch/>
        </p:blipFill>
        <p:spPr>
          <a:xfrm>
            <a:off x="5907821" y="1395303"/>
            <a:ext cx="2673332" cy="2687107"/>
          </a:xfrm>
          <a:prstGeom prst="rect">
            <a:avLst/>
          </a:prstGeom>
        </p:spPr>
      </p:pic>
      <p:sp>
        <p:nvSpPr>
          <p:cNvPr id="5" name="CaixaDeTexto 8">
            <a:extLst>
              <a:ext uri="{FF2B5EF4-FFF2-40B4-BE49-F238E27FC236}">
                <a16:creationId xmlns:a16="http://schemas.microsoft.com/office/drawing/2014/main" id="{1B2D9861-9DAB-A749-28CB-95342944055D}"/>
              </a:ext>
            </a:extLst>
          </p:cNvPr>
          <p:cNvSpPr txBox="1"/>
          <p:nvPr/>
        </p:nvSpPr>
        <p:spPr>
          <a:xfrm>
            <a:off x="5947147" y="4126743"/>
            <a:ext cx="2631101" cy="523220"/>
          </a:xfrm>
          <a:prstGeom prst="rect">
            <a:avLst/>
          </a:prstGeom>
          <a:noFill/>
        </p:spPr>
        <p:txBody>
          <a:bodyPr wrap="square" lIns="91440" tIns="45720" rIns="91440" bIns="45720" rtlCol="0" anchor="t">
            <a:spAutoFit/>
          </a:bodyPr>
          <a:lstStyle/>
          <a:p>
            <a:pPr algn="ctr"/>
            <a:r>
              <a:rPr lang="pt-PT" err="1">
                <a:latin typeface="Chakra Petch Medium"/>
              </a:rPr>
              <a:t>Results</a:t>
            </a:r>
            <a:r>
              <a:rPr lang="pt-PT" dirty="0">
                <a:latin typeface="Chakra Petch Medium"/>
              </a:rPr>
              <a:t> for </a:t>
            </a:r>
            <a:r>
              <a:rPr lang="pt-PT" err="1">
                <a:latin typeface="Chakra Petch Medium"/>
              </a:rPr>
              <a:t>the</a:t>
            </a:r>
            <a:r>
              <a:rPr lang="pt-PT" dirty="0">
                <a:latin typeface="Chakra Petch Medium"/>
              </a:rPr>
              <a:t> </a:t>
            </a:r>
            <a:r>
              <a:rPr lang="pt-PT" err="1">
                <a:latin typeface="Chakra Petch Medium"/>
              </a:rPr>
              <a:t>different</a:t>
            </a:r>
            <a:r>
              <a:rPr lang="pt-PT" dirty="0">
                <a:latin typeface="Chakra Petch Medium"/>
              </a:rPr>
              <a:t> MCU </a:t>
            </a:r>
            <a:r>
              <a:rPr lang="pt-PT" err="1">
                <a:latin typeface="Chakra Petch Medium"/>
              </a:rPr>
              <a:t>consumption</a:t>
            </a:r>
            <a:r>
              <a:rPr lang="pt-PT" dirty="0">
                <a:latin typeface="Chakra Petch Medium"/>
              </a:rPr>
              <a:t> </a:t>
            </a:r>
            <a:r>
              <a:rPr lang="pt-PT" err="1">
                <a:latin typeface="Chakra Petch Medium"/>
              </a:rPr>
              <a:t>stages</a:t>
            </a:r>
            <a:endParaRPr lang="en-US">
              <a:latin typeface="Chakra Petch Medium"/>
            </a:endParaRPr>
          </a:p>
        </p:txBody>
      </p:sp>
    </p:spTree>
    <p:extLst>
      <p:ext uri="{BB962C8B-B14F-4D97-AF65-F5344CB8AC3E}">
        <p14:creationId xmlns:p14="http://schemas.microsoft.com/office/powerpoint/2010/main" val="254405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6BF2972F-F56C-CF6B-E664-EDDEAF749F18}"/>
              </a:ext>
            </a:extLst>
          </p:cNvPr>
          <p:cNvSpPr/>
          <p:nvPr/>
        </p:nvSpPr>
        <p:spPr>
          <a:xfrm>
            <a:off x="379199" y="2368732"/>
            <a:ext cx="4776175" cy="1750159"/>
          </a:xfrm>
          <a:prstGeom prst="foldedCorner">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Google Shape;744;p39"/>
          <p:cNvSpPr txBox="1">
            <a:spLocks noGrp="1"/>
          </p:cNvSpPr>
          <p:nvPr>
            <p:ph type="title"/>
          </p:nvPr>
        </p:nvSpPr>
        <p:spPr>
          <a:xfrm>
            <a:off x="715099" y="999888"/>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sp>
        <p:nvSpPr>
          <p:cNvPr id="745" name="Google Shape;745;p39"/>
          <p:cNvSpPr txBox="1">
            <a:spLocks noGrp="1"/>
          </p:cNvSpPr>
          <p:nvPr>
            <p:ph type="subTitle" idx="1"/>
          </p:nvPr>
        </p:nvSpPr>
        <p:spPr>
          <a:xfrm>
            <a:off x="460123" y="2517774"/>
            <a:ext cx="4661100" cy="1438898"/>
          </a:xfrm>
          <a:prstGeom prst="rect">
            <a:avLst/>
          </a:prstGeom>
        </p:spPr>
        <p:txBody>
          <a:bodyPr spcFirstLastPara="1" wrap="square" lIns="91425" tIns="91425" rIns="91425" bIns="91425" anchor="ctr" anchorCtr="0">
            <a:noAutofit/>
          </a:bodyPr>
          <a:lstStyle/>
          <a:p>
            <a:pPr marL="0" lvl="0" indent="0"/>
            <a:r>
              <a:rPr lang="en-US" dirty="0">
                <a:latin typeface="Chakra Petch Medium"/>
              </a:rPr>
              <a:t>Solution that leverages the power of the Internet of Things (IoT) to monitor pH levels of water in a neutralization device, allowing clients to be informed when the device is in need for maintenance.</a:t>
            </a:r>
          </a:p>
        </p:txBody>
      </p:sp>
      <p:pic>
        <p:nvPicPr>
          <p:cNvPr id="3" name="Marcador de Posição de Conteúdo 10" descr="Uma imagem com cilindro, Peça de automóvel&#10;&#10;Descrição gerada automaticamente">
            <a:extLst>
              <a:ext uri="{FF2B5EF4-FFF2-40B4-BE49-F238E27FC236}">
                <a16:creationId xmlns:a16="http://schemas.microsoft.com/office/drawing/2014/main" id="{08BBE19F-CAED-DBBC-D15B-E41492883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853" y="2698994"/>
            <a:ext cx="3341077" cy="1863970"/>
          </a:xfrm>
          <a:prstGeom prst="rect">
            <a:avLst/>
          </a:prstGeom>
        </p:spPr>
      </p:pic>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8" name="Picture 8" descr="A blue and white logo&#10;&#10;Description automatically generated">
            <a:extLst>
              <a:ext uri="{FF2B5EF4-FFF2-40B4-BE49-F238E27FC236}">
                <a16:creationId xmlns:a16="http://schemas.microsoft.com/office/drawing/2014/main" id="{0F13A3C8-A3F0-9557-47CD-12F17909220B}"/>
              </a:ext>
            </a:extLst>
          </p:cNvPr>
          <p:cNvPicPr>
            <a:picLocks noChangeAspect="1"/>
          </p:cNvPicPr>
          <p:nvPr/>
        </p:nvPicPr>
        <p:blipFill>
          <a:blip r:embed="rId4"/>
          <a:stretch>
            <a:fillRect/>
          </a:stretch>
        </p:blipFill>
        <p:spPr>
          <a:xfrm>
            <a:off x="5521569" y="1079609"/>
            <a:ext cx="2743200" cy="6631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651369"/>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Power Consumption - Estimate</a:t>
            </a:r>
            <a:endParaRPr sz="320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Picture 6" descr="A graph with green lines and dots&#10;&#10;Description automatically generated">
            <a:extLst>
              <a:ext uri="{FF2B5EF4-FFF2-40B4-BE49-F238E27FC236}">
                <a16:creationId xmlns:a16="http://schemas.microsoft.com/office/drawing/2014/main" id="{63CE6249-076C-C766-CDBC-F4A451B63034}"/>
              </a:ext>
            </a:extLst>
          </p:cNvPr>
          <p:cNvPicPr>
            <a:picLocks noChangeAspect="1"/>
          </p:cNvPicPr>
          <p:nvPr/>
        </p:nvPicPr>
        <p:blipFill>
          <a:blip r:embed="rId3"/>
          <a:stretch>
            <a:fillRect/>
          </a:stretch>
        </p:blipFill>
        <p:spPr>
          <a:xfrm>
            <a:off x="712177" y="1386204"/>
            <a:ext cx="5336930" cy="2775537"/>
          </a:xfrm>
          <a:prstGeom prst="rect">
            <a:avLst/>
          </a:prstGeom>
        </p:spPr>
      </p:pic>
      <p:pic>
        <p:nvPicPr>
          <p:cNvPr id="10" name="Picture 10" descr="A math equations on a white background&#10;&#10;Description automatically generated">
            <a:extLst>
              <a:ext uri="{FF2B5EF4-FFF2-40B4-BE49-F238E27FC236}">
                <a16:creationId xmlns:a16="http://schemas.microsoft.com/office/drawing/2014/main" id="{69CFAFA4-7173-AFC2-460B-7CCFE96F7943}"/>
              </a:ext>
            </a:extLst>
          </p:cNvPr>
          <p:cNvPicPr>
            <a:picLocks noChangeAspect="1"/>
          </p:cNvPicPr>
          <p:nvPr/>
        </p:nvPicPr>
        <p:blipFill>
          <a:blip r:embed="rId4"/>
          <a:stretch>
            <a:fillRect/>
          </a:stretch>
        </p:blipFill>
        <p:spPr>
          <a:xfrm>
            <a:off x="6119446" y="1915756"/>
            <a:ext cx="2743200" cy="854787"/>
          </a:xfrm>
          <a:prstGeom prst="rect">
            <a:avLst/>
          </a:prstGeom>
        </p:spPr>
      </p:pic>
      <p:pic>
        <p:nvPicPr>
          <p:cNvPr id="13" name="Picture 13" descr="A math equations on a white background&#10;&#10;Description automatically generated">
            <a:extLst>
              <a:ext uri="{FF2B5EF4-FFF2-40B4-BE49-F238E27FC236}">
                <a16:creationId xmlns:a16="http://schemas.microsoft.com/office/drawing/2014/main" id="{BAA78BE7-BAF8-E689-33D9-653155B0AE2A}"/>
              </a:ext>
            </a:extLst>
          </p:cNvPr>
          <p:cNvPicPr>
            <a:picLocks noChangeAspect="1"/>
          </p:cNvPicPr>
          <p:nvPr/>
        </p:nvPicPr>
        <p:blipFill>
          <a:blip r:embed="rId5"/>
          <a:stretch>
            <a:fillRect/>
          </a:stretch>
        </p:blipFill>
        <p:spPr>
          <a:xfrm>
            <a:off x="6119446" y="2767538"/>
            <a:ext cx="2743200" cy="1366887"/>
          </a:xfrm>
          <a:prstGeom prst="rect">
            <a:avLst/>
          </a:prstGeom>
        </p:spPr>
      </p:pic>
      <p:sp>
        <p:nvSpPr>
          <p:cNvPr id="14" name="TextBox 13">
            <a:extLst>
              <a:ext uri="{FF2B5EF4-FFF2-40B4-BE49-F238E27FC236}">
                <a16:creationId xmlns:a16="http://schemas.microsoft.com/office/drawing/2014/main" id="{E958200D-8725-1F01-0AE4-30CCE1926AEB}"/>
              </a:ext>
            </a:extLst>
          </p:cNvPr>
          <p:cNvSpPr txBox="1"/>
          <p:nvPr/>
        </p:nvSpPr>
        <p:spPr>
          <a:xfrm>
            <a:off x="852854" y="4127988"/>
            <a:ext cx="50116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hakra Petch Medium"/>
              </a:rPr>
              <a:t>Image showing the 4 stages in a reading cycle</a:t>
            </a:r>
          </a:p>
        </p:txBody>
      </p:sp>
    </p:spTree>
    <p:extLst>
      <p:ext uri="{BB962C8B-B14F-4D97-AF65-F5344CB8AC3E}">
        <p14:creationId xmlns:p14="http://schemas.microsoft.com/office/powerpoint/2010/main" val="306797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Deploy</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pic>
        <p:nvPicPr>
          <p:cNvPr id="6" name="Imagem 5" descr="Uma imagem com texto, diagrama, captura de ecrã, file&#10;&#10;Descrição gerada automaticamente">
            <a:extLst>
              <a:ext uri="{FF2B5EF4-FFF2-40B4-BE49-F238E27FC236}">
                <a16:creationId xmlns:a16="http://schemas.microsoft.com/office/drawing/2014/main" id="{416AA980-9729-DE0B-A4B9-61E5E346D50B}"/>
              </a:ext>
            </a:extLst>
          </p:cNvPr>
          <p:cNvPicPr>
            <a:picLocks noChangeAspect="1"/>
          </p:cNvPicPr>
          <p:nvPr/>
        </p:nvPicPr>
        <p:blipFill>
          <a:blip r:embed="rId3"/>
          <a:stretch>
            <a:fillRect/>
          </a:stretch>
        </p:blipFill>
        <p:spPr>
          <a:xfrm>
            <a:off x="3259731" y="593776"/>
            <a:ext cx="4949337" cy="3800476"/>
          </a:xfrm>
          <a:prstGeom prst="rect">
            <a:avLst/>
          </a:prstGeom>
        </p:spPr>
      </p:pic>
      <p:sp>
        <p:nvSpPr>
          <p:cNvPr id="7" name="TextBox 6">
            <a:extLst>
              <a:ext uri="{FF2B5EF4-FFF2-40B4-BE49-F238E27FC236}">
                <a16:creationId xmlns:a16="http://schemas.microsoft.com/office/drawing/2014/main" id="{28899C82-5E3A-CD41-2597-22BBF85D384F}"/>
              </a:ext>
            </a:extLst>
          </p:cNvPr>
          <p:cNvSpPr txBox="1"/>
          <p:nvPr/>
        </p:nvSpPr>
        <p:spPr>
          <a:xfrm>
            <a:off x="3780447" y="4573343"/>
            <a:ext cx="4870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hakra Petch Medium"/>
              </a:rPr>
              <a:t>Typical GCP VM, running the system docker containers</a:t>
            </a:r>
          </a:p>
        </p:txBody>
      </p:sp>
    </p:spTree>
    <p:extLst>
      <p:ext uri="{BB962C8B-B14F-4D97-AF65-F5344CB8AC3E}">
        <p14:creationId xmlns:p14="http://schemas.microsoft.com/office/powerpoint/2010/main" val="219283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a:t>Future </a:t>
            </a:r>
            <a:r>
              <a:rPr lang="pt-PT" err="1"/>
              <a:t>Work</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277045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sp>
        <p:nvSpPr>
          <p:cNvPr id="5" name="Google Shape;974;p45">
            <a:extLst>
              <a:ext uri="{FF2B5EF4-FFF2-40B4-BE49-F238E27FC236}">
                <a16:creationId xmlns:a16="http://schemas.microsoft.com/office/drawing/2014/main" id="{7F79132D-72A0-DED4-0978-7995E1A86202}"/>
              </a:ext>
            </a:extLst>
          </p:cNvPr>
          <p:cNvSpPr txBox="1">
            <a:spLocks/>
          </p:cNvSpPr>
          <p:nvPr/>
        </p:nvSpPr>
        <p:spPr>
          <a:xfrm>
            <a:off x="1843877" y="2714254"/>
            <a:ext cx="5455200" cy="102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110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r>
              <a:rPr lang="en-US" sz="4000"/>
              <a:t>Questions ?</a:t>
            </a:r>
          </a:p>
        </p:txBody>
      </p:sp>
      <p:sp>
        <p:nvSpPr>
          <p:cNvPr id="2" name="CaixaDeTexto 1">
            <a:extLst>
              <a:ext uri="{FF2B5EF4-FFF2-40B4-BE49-F238E27FC236}">
                <a16:creationId xmlns:a16="http://schemas.microsoft.com/office/drawing/2014/main" id="{17DA73A6-9B1B-743D-7B94-0E29889CA551}"/>
              </a:ext>
            </a:extLst>
          </p:cNvPr>
          <p:cNvSpPr txBox="1"/>
          <p:nvPr/>
        </p:nvSpPr>
        <p:spPr>
          <a:xfrm>
            <a:off x="8763562" y="4723941"/>
            <a:ext cx="383438" cy="307777"/>
          </a:xfrm>
          <a:prstGeom prst="rect">
            <a:avLst/>
          </a:prstGeom>
          <a:noFill/>
        </p:spPr>
        <p:txBody>
          <a:bodyPr wrap="none" rtlCol="0">
            <a:spAutoFit/>
          </a:bodyPr>
          <a:lstStyle/>
          <a:p>
            <a:r>
              <a:rPr lang="en-GB"/>
              <a:t>29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a:t>Sensor </a:t>
            </a:r>
            <a:r>
              <a:rPr lang="pt-PT" err="1"/>
              <a:t>Analysis</a:t>
            </a:r>
            <a:endParaRPr/>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6" name="Subtítulo 5">
            <a:extLst>
              <a:ext uri="{FF2B5EF4-FFF2-40B4-BE49-F238E27FC236}">
                <a16:creationId xmlns:a16="http://schemas.microsoft.com/office/drawing/2014/main" id="{045C4224-FD38-7581-7AFC-EF698CB42F14}"/>
              </a:ext>
            </a:extLst>
          </p:cNvPr>
          <p:cNvSpPr>
            <a:spLocks noGrp="1"/>
          </p:cNvSpPr>
          <p:nvPr>
            <p:ph type="subTitle" idx="1"/>
          </p:nvPr>
        </p:nvSpPr>
        <p:spPr>
          <a:xfrm>
            <a:off x="405743" y="2335658"/>
            <a:ext cx="8332514" cy="1290000"/>
          </a:xfrm>
        </p:spPr>
        <p:txBody>
          <a:bodyPr/>
          <a:lstStyle/>
          <a:p>
            <a:r>
              <a:rPr lang="en-GB"/>
              <a:t>A configuration file is used to define each sensor upper and lower bound threshold</a:t>
            </a:r>
          </a:p>
        </p:txBody>
      </p:sp>
    </p:spTree>
    <p:extLst>
      <p:ext uri="{BB962C8B-B14F-4D97-AF65-F5344CB8AC3E}">
        <p14:creationId xmlns:p14="http://schemas.microsoft.com/office/powerpoint/2010/main" val="4225405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026" name="Picture 2">
            <a:extLst>
              <a:ext uri="{FF2B5EF4-FFF2-40B4-BE49-F238E27FC236}">
                <a16:creationId xmlns:a16="http://schemas.microsoft.com/office/drawing/2014/main" id="{3794E7A6-EC72-D5B4-A6E3-58A7CC4F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207" y="2400923"/>
            <a:ext cx="3717074" cy="14772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429975" y="688709"/>
            <a:ext cx="8922127"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a:t>Background – </a:t>
            </a:r>
            <a:r>
              <a:rPr lang="pt-PT" err="1"/>
              <a:t>Comunication</a:t>
            </a:r>
            <a:r>
              <a:rPr lang="pt-PT"/>
              <a:t> </a:t>
            </a:r>
            <a:r>
              <a:rPr lang="pt-PT" err="1"/>
              <a:t>Protocols</a:t>
            </a:r>
            <a:endParaRPr lang="pt-PT"/>
          </a:p>
        </p:txBody>
      </p:sp>
      <p:pic>
        <p:nvPicPr>
          <p:cNvPr id="15" name="Imagem 14" descr="Uma imagem com texto, file, diagrama, Tipo de letra&#10;&#10;Descrição gerada automaticamente">
            <a:extLst>
              <a:ext uri="{FF2B5EF4-FFF2-40B4-BE49-F238E27FC236}">
                <a16:creationId xmlns:a16="http://schemas.microsoft.com/office/drawing/2014/main" id="{D91A86C3-73C0-47B1-B7AF-3AE6306516FE}"/>
              </a:ext>
            </a:extLst>
          </p:cNvPr>
          <p:cNvPicPr>
            <a:picLocks noChangeAspect="1"/>
          </p:cNvPicPr>
          <p:nvPr/>
        </p:nvPicPr>
        <p:blipFill>
          <a:blip r:embed="rId4"/>
          <a:stretch>
            <a:fillRect/>
          </a:stretch>
        </p:blipFill>
        <p:spPr>
          <a:xfrm>
            <a:off x="89210" y="1850182"/>
            <a:ext cx="4199711" cy="2434144"/>
          </a:xfrm>
          <a:prstGeom prst="rect">
            <a:avLst/>
          </a:prstGeom>
        </p:spPr>
      </p:pic>
      <p:sp>
        <p:nvSpPr>
          <p:cNvPr id="7" name="TextBox 6">
            <a:extLst>
              <a:ext uri="{FF2B5EF4-FFF2-40B4-BE49-F238E27FC236}">
                <a16:creationId xmlns:a16="http://schemas.microsoft.com/office/drawing/2014/main" id="{E19EF1AD-451B-85CA-3B75-9FAEDED5F81F}"/>
              </a:ext>
            </a:extLst>
          </p:cNvPr>
          <p:cNvSpPr txBox="1"/>
          <p:nvPr/>
        </p:nvSpPr>
        <p:spPr>
          <a:xfrm>
            <a:off x="6255727" y="4284051"/>
            <a:ext cx="20705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API </a:t>
            </a:r>
            <a:r>
              <a:rPr lang="en-US" err="1"/>
              <a:t>comunication</a:t>
            </a:r>
          </a:p>
        </p:txBody>
      </p:sp>
      <p:sp>
        <p:nvSpPr>
          <p:cNvPr id="8" name="TextBox 7">
            <a:extLst>
              <a:ext uri="{FF2B5EF4-FFF2-40B4-BE49-F238E27FC236}">
                <a16:creationId xmlns:a16="http://schemas.microsoft.com/office/drawing/2014/main" id="{BA603E7E-0480-38D2-3D04-F805695C0441}"/>
              </a:ext>
            </a:extLst>
          </p:cNvPr>
          <p:cNvSpPr txBox="1"/>
          <p:nvPr/>
        </p:nvSpPr>
        <p:spPr>
          <a:xfrm>
            <a:off x="1639765" y="4213712"/>
            <a:ext cx="20705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IoT Node </a:t>
            </a:r>
            <a:r>
              <a:rPr lang="en-US" err="1"/>
              <a:t>comunication</a:t>
            </a:r>
          </a:p>
        </p:txBody>
      </p:sp>
    </p:spTree>
    <p:extLst>
      <p:ext uri="{BB962C8B-B14F-4D97-AF65-F5344CB8AC3E}">
        <p14:creationId xmlns:p14="http://schemas.microsoft.com/office/powerpoint/2010/main" val="236515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Objectives</a:t>
            </a:r>
            <a:endParaRPr/>
          </a:p>
        </p:txBody>
      </p:sp>
      <p:sp>
        <p:nvSpPr>
          <p:cNvPr id="928" name="Google Shape;928;p43"/>
          <p:cNvSpPr txBox="1">
            <a:spLocks noGrp="1"/>
          </p:cNvSpPr>
          <p:nvPr>
            <p:ph type="subTitle" idx="1"/>
          </p:nvPr>
        </p:nvSpPr>
        <p:spPr>
          <a:xfrm>
            <a:off x="507213" y="1487019"/>
            <a:ext cx="8159634"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a:t>An electronic system designed to be energy-efficient, equipped with sensors for collecting data, and capable of transmitting the data to the cloud.</a:t>
            </a:r>
          </a:p>
          <a:p>
            <a:pPr lvl="0" indent="-457200" algn="l" rtl="0">
              <a:spcBef>
                <a:spcPts val="0"/>
              </a:spcBef>
              <a:spcAft>
                <a:spcPts val="0"/>
              </a:spcAft>
              <a:buFont typeface="+mj-lt"/>
              <a:buAutoNum type="arabicPeriod"/>
            </a:pPr>
            <a:r>
              <a:rPr lang="en-GB" sz="2000"/>
              <a:t>A backend responsible for:</a:t>
            </a:r>
          </a:p>
          <a:p>
            <a:pPr marL="800100" lvl="1" indent="-342900" algn="l">
              <a:buFont typeface="Wingdings" panose="020B0604020202020204" pitchFamily="34" charset="0"/>
              <a:buChar char="§"/>
            </a:pPr>
            <a:r>
              <a:rPr lang="en-GB" sz="2000">
                <a:latin typeface="Chakra Petch Medium"/>
                <a:cs typeface="Chakra Petch Medium"/>
              </a:rPr>
              <a:t>Gather the received sensor data; </a:t>
            </a:r>
            <a:endParaRPr lang="en-GB" sz="2000">
              <a:latin typeface="Chakra Petch Medium" panose="020B0604020202020204" charset="-34"/>
              <a:cs typeface="Chakra Petch Medium" panose="020B0604020202020204" charset="-34"/>
            </a:endParaRPr>
          </a:p>
          <a:p>
            <a:pPr marL="800100" lvl="1" indent="-342900" algn="l">
              <a:buFont typeface="Wingdings" panose="020B0604020202020204" pitchFamily="34" charset="0"/>
              <a:buChar char="§"/>
            </a:pPr>
            <a:r>
              <a:rPr lang="en-GB" sz="2000">
                <a:latin typeface="Chakra Petch Medium"/>
                <a:cs typeface="Chakra Petch Medium"/>
              </a:rPr>
              <a:t>Process collected data, and alert the user, if necessary;</a:t>
            </a:r>
          </a:p>
          <a:p>
            <a:pPr marL="800100" lvl="1" indent="-342900" algn="l">
              <a:buFont typeface="Wingdings" panose="020B0604020202020204" pitchFamily="34" charset="0"/>
              <a:buChar char="§"/>
            </a:pPr>
            <a:r>
              <a:rPr lang="en-GB" sz="2000">
                <a:latin typeface="Chakra Petch Medium"/>
                <a:cs typeface="Chakra Petch Medium"/>
              </a:rPr>
              <a:t>Expose a Web API, allowing other applications to interact with the system.</a:t>
            </a:r>
          </a:p>
          <a:p>
            <a:pPr lvl="0" indent="-457200" algn="l" rtl="0">
              <a:spcBef>
                <a:spcPts val="0"/>
              </a:spcBef>
              <a:spcAft>
                <a:spcPts val="0"/>
              </a:spcAft>
              <a:buFont typeface="+mj-lt"/>
              <a:buAutoNum type="arabicPeriod"/>
            </a:pPr>
            <a:r>
              <a:rPr lang="en-GB" sz="2000"/>
              <a:t>Intuitive and secure website, to register devices and consult sensor data.</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Requirements By The Company</a:t>
            </a:r>
            <a:endParaRPr/>
          </a:p>
        </p:txBody>
      </p:sp>
      <p:sp>
        <p:nvSpPr>
          <p:cNvPr id="928" name="Google Shape;928;p43"/>
          <p:cNvSpPr txBox="1">
            <a:spLocks noGrp="1"/>
          </p:cNvSpPr>
          <p:nvPr>
            <p:ph type="subTitle" idx="1"/>
          </p:nvPr>
        </p:nvSpPr>
        <p:spPr>
          <a:xfrm>
            <a:off x="533590" y="1495811"/>
            <a:ext cx="8229972"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a:t> Cost-effective integration of the microcontroller unit into IoT sensor node;</a:t>
            </a:r>
          </a:p>
          <a:p>
            <a:pPr indent="-457200">
              <a:buFont typeface="+mj-lt"/>
              <a:buAutoNum type="arabicPeriod"/>
            </a:pPr>
            <a:r>
              <a:rPr lang="en-GB" sz="2000"/>
              <a:t>• Prolonged battery life for minimal maintenance requirements;</a:t>
            </a:r>
          </a:p>
          <a:p>
            <a:pPr indent="-457200">
              <a:buFont typeface="+mj-lt"/>
              <a:buAutoNum type="arabicPeriod"/>
            </a:pPr>
            <a:r>
              <a:rPr lang="en-GB" sz="2000"/>
              <a:t>• Comprehensive documentation for user-friendly operation and understanding;</a:t>
            </a:r>
          </a:p>
          <a:p>
            <a:pPr indent="-457200">
              <a:buFont typeface="+mj-lt"/>
              <a:buAutoNum type="arabicPeriod"/>
            </a:pPr>
            <a:r>
              <a:rPr lang="en-GB" sz="2000"/>
              <a:t>• pH data reading from the filter;</a:t>
            </a:r>
          </a:p>
          <a:p>
            <a:pPr indent="-457200">
              <a:buFont typeface="+mj-lt"/>
              <a:buAutoNum type="arabicPeriod"/>
            </a:pPr>
            <a:r>
              <a:rPr lang="en-GB" sz="2000"/>
              <a:t>• Notification to the filter owner or manager if any value exceeds a set threshold;</a:t>
            </a:r>
          </a:p>
          <a:p>
            <a:pPr indent="-457200">
              <a:buFont typeface="+mj-lt"/>
              <a:buAutoNum type="arabicPeriod"/>
            </a:pPr>
            <a:r>
              <a:rPr lang="en-GB" sz="2000"/>
              <a:t>• Collect two pH readings per day.</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308502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53294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Additional Requirements</a:t>
            </a:r>
            <a:endParaRPr/>
          </a:p>
        </p:txBody>
      </p:sp>
      <p:sp>
        <p:nvSpPr>
          <p:cNvPr id="928" name="Google Shape;928;p43"/>
          <p:cNvSpPr txBox="1">
            <a:spLocks noGrp="1"/>
          </p:cNvSpPr>
          <p:nvPr>
            <p:ph type="subTitle" idx="1"/>
          </p:nvPr>
        </p:nvSpPr>
        <p:spPr>
          <a:xfrm>
            <a:off x="516005" y="1495811"/>
            <a:ext cx="8247557" cy="2874421"/>
          </a:xfrm>
          <a:prstGeom prst="rect">
            <a:avLst/>
          </a:prstGeom>
        </p:spPr>
        <p:txBody>
          <a:bodyPr spcFirstLastPara="1" wrap="square" lIns="91425" tIns="91425" rIns="91425" bIns="91425" anchor="ctr" anchorCtr="0">
            <a:noAutofit/>
          </a:bodyPr>
          <a:lstStyle/>
          <a:p>
            <a:pPr indent="-457200">
              <a:buFont typeface="Wingdings"/>
              <a:buChar char="§"/>
            </a:pPr>
            <a:r>
              <a:rPr lang="en-GB" sz="2000" dirty="0"/>
              <a:t>Intuitive and user-friendly website design for easy navigation and access to information;</a:t>
            </a:r>
            <a:endParaRPr lang="en-US" dirty="0"/>
          </a:p>
          <a:p>
            <a:pPr indent="-457200">
              <a:buFont typeface="Wingdings"/>
              <a:buChar char="§"/>
            </a:pPr>
            <a:r>
              <a:rPr lang="en-GB" sz="2000" dirty="0"/>
              <a:t>Proactive sensor calibration;</a:t>
            </a:r>
          </a:p>
          <a:p>
            <a:pPr indent="-457200">
              <a:buFont typeface="Wingdings"/>
              <a:buChar char="§"/>
            </a:pPr>
            <a:r>
              <a:rPr lang="en-GB" sz="2000" dirty="0"/>
              <a:t>Adding more sensors to gather more data from the equipment;</a:t>
            </a:r>
          </a:p>
          <a:p>
            <a:pPr indent="-457200">
              <a:buFont typeface="Wingdings"/>
              <a:buChar char="§"/>
            </a:pPr>
            <a:r>
              <a:rPr lang="en-GB" sz="2000" dirty="0"/>
              <a:t>Support for a role system, that includes an ”admin” that is meant to be a member of the company that will extract data from all the devices registered in the system and a ”client” representing a client of the company</a:t>
            </a:r>
            <a:endParaRPr lang="en-US" sz="2000" dirty="0"/>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55993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Folded Corner 8">
            <a:extLst>
              <a:ext uri="{FF2B5EF4-FFF2-40B4-BE49-F238E27FC236}">
                <a16:creationId xmlns:a16="http://schemas.microsoft.com/office/drawing/2014/main" id="{B470FBBA-5AA0-2824-8B97-8D80B137FA0D}"/>
              </a:ext>
            </a:extLst>
          </p:cNvPr>
          <p:cNvSpPr/>
          <p:nvPr/>
        </p:nvSpPr>
        <p:spPr>
          <a:xfrm>
            <a:off x="581423" y="1586216"/>
            <a:ext cx="8020536" cy="3209683"/>
          </a:xfrm>
          <a:prstGeom prst="foldedCorner">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E86E718-00C1-BE4D-B0F6-399516478FAF}"/>
              </a:ext>
            </a:extLst>
          </p:cNvPr>
          <p:cNvSpPr>
            <a:spLocks noGrp="1"/>
          </p:cNvSpPr>
          <p:nvPr>
            <p:ph type="title" idx="2"/>
          </p:nvPr>
        </p:nvSpPr>
        <p:spPr>
          <a:xfrm>
            <a:off x="1369362" y="573929"/>
            <a:ext cx="6616290" cy="857675"/>
          </a:xfrm>
        </p:spPr>
        <p:txBody>
          <a:bodyPr/>
          <a:lstStyle/>
          <a:p>
            <a:pPr algn="ctr"/>
            <a:r>
              <a:rPr lang="en-US" sz="4400" dirty="0"/>
              <a:t>Relevant</a:t>
            </a:r>
            <a:r>
              <a:rPr lang="en-US" sz="5400" dirty="0"/>
              <a:t> </a:t>
            </a:r>
            <a:r>
              <a:rPr lang="en-US" sz="4400" dirty="0"/>
              <a:t>Projects</a:t>
            </a:r>
          </a:p>
        </p:txBody>
      </p:sp>
      <p:sp>
        <p:nvSpPr>
          <p:cNvPr id="5" name="CaixaDeTexto 4">
            <a:extLst>
              <a:ext uri="{FF2B5EF4-FFF2-40B4-BE49-F238E27FC236}">
                <a16:creationId xmlns:a16="http://schemas.microsoft.com/office/drawing/2014/main" id="{256C7123-D472-D6BB-1EDB-74D2C4A165C3}"/>
              </a:ext>
            </a:extLst>
          </p:cNvPr>
          <p:cNvSpPr txBox="1"/>
          <p:nvPr/>
        </p:nvSpPr>
        <p:spPr>
          <a:xfrm>
            <a:off x="8763562" y="4723941"/>
            <a:ext cx="284052" cy="307777"/>
          </a:xfrm>
          <a:prstGeom prst="rect">
            <a:avLst/>
          </a:prstGeom>
          <a:noFill/>
        </p:spPr>
        <p:txBody>
          <a:bodyPr wrap="none" rtlCol="0">
            <a:spAutoFit/>
          </a:bodyPr>
          <a:lstStyle/>
          <a:p>
            <a:r>
              <a:rPr lang="en-GB"/>
              <a:t>5</a:t>
            </a:r>
          </a:p>
        </p:txBody>
      </p:sp>
      <p:sp>
        <p:nvSpPr>
          <p:cNvPr id="7" name="Title 1">
            <a:extLst>
              <a:ext uri="{FF2B5EF4-FFF2-40B4-BE49-F238E27FC236}">
                <a16:creationId xmlns:a16="http://schemas.microsoft.com/office/drawing/2014/main" id="{7835CCA8-991B-C327-4CA8-F4E24793E210}"/>
              </a:ext>
            </a:extLst>
          </p:cNvPr>
          <p:cNvSpPr txBox="1">
            <a:spLocks/>
          </p:cNvSpPr>
          <p:nvPr/>
        </p:nvSpPr>
        <p:spPr>
          <a:xfrm>
            <a:off x="769976" y="1673682"/>
            <a:ext cx="7753176" cy="3013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2pPr>
            <a:lvl3pPr marR="0" lvl="2"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3pPr>
            <a:lvl4pPr marR="0" lvl="3"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4pPr>
            <a:lvl5pPr marR="0" lvl="4"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5pPr>
            <a:lvl6pPr marR="0" lvl="5"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6pPr>
            <a:lvl7pPr marR="0" lvl="6"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7pPr>
            <a:lvl8pPr marR="0" lvl="7"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8pPr>
            <a:lvl9pPr marR="0" lvl="8" algn="l" rtl="0">
              <a:lnSpc>
                <a:spcPct val="100000"/>
              </a:lnSpc>
              <a:spcBef>
                <a:spcPts val="0"/>
              </a:spcBef>
              <a:spcAft>
                <a:spcPts val="0"/>
              </a:spcAft>
              <a:buClr>
                <a:schemeClr val="dk1"/>
              </a:buClr>
              <a:buSzPts val="3600"/>
              <a:buFont typeface="Chakra Petch Medium"/>
              <a:buNone/>
              <a:defRPr sz="3600" b="0" i="0" u="none" strike="noStrike" cap="none">
                <a:solidFill>
                  <a:schemeClr val="dk1"/>
                </a:solidFill>
                <a:latin typeface="Chakra Petch Medium"/>
                <a:ea typeface="Chakra Petch Medium"/>
                <a:cs typeface="Chakra Petch Medium"/>
                <a:sym typeface="Chakra Petch Medium"/>
              </a:defRPr>
            </a:lvl9pPr>
          </a:lstStyle>
          <a:p>
            <a:pPr marL="342900" indent="-342900">
              <a:lnSpc>
                <a:spcPct val="150000"/>
              </a:lnSpc>
              <a:buFont typeface="Wingdings"/>
              <a:buChar char="§"/>
            </a:pPr>
            <a:r>
              <a:rPr lang="en-US" sz="2000" err="1"/>
              <a:t>SmartDoorLock</a:t>
            </a:r>
            <a:r>
              <a:rPr lang="en-US" sz="2000" dirty="0"/>
              <a:t>-IoT;</a:t>
            </a:r>
            <a:endParaRPr lang="en-US" sz="2000"/>
          </a:p>
          <a:p>
            <a:pPr marL="342900" indent="-342900">
              <a:lnSpc>
                <a:spcPct val="150000"/>
              </a:lnSpc>
              <a:buFont typeface="Wingdings"/>
              <a:buChar char="§"/>
            </a:pPr>
            <a:r>
              <a:rPr lang="en-US" sz="2000" dirty="0"/>
              <a:t>CropX;</a:t>
            </a:r>
          </a:p>
          <a:p>
            <a:pPr marL="342900" indent="-342900">
              <a:lnSpc>
                <a:spcPct val="150000"/>
              </a:lnSpc>
              <a:buFont typeface="Wingdings"/>
              <a:buChar char="§"/>
            </a:pPr>
            <a:r>
              <a:rPr lang="en-GB" sz="2000" dirty="0"/>
              <a:t>Devising an IoT-Based Water Quality Monitoring and pH Controlling System for Textile ETP;</a:t>
            </a:r>
            <a:endParaRPr lang="en-US" sz="2000" dirty="0"/>
          </a:p>
          <a:p>
            <a:pPr marL="342900" indent="-342900">
              <a:lnSpc>
                <a:spcPct val="150000"/>
              </a:lnSpc>
              <a:buFont typeface="Wingdings"/>
              <a:buChar char="§"/>
            </a:pPr>
            <a:r>
              <a:rPr lang="en-GB" sz="2000" dirty="0"/>
              <a:t>Fish Feeding Automation and Aquaponics Monitoring System Base on IoT.</a:t>
            </a:r>
            <a:endParaRPr lang="en-US" sz="2000" dirty="0"/>
          </a:p>
        </p:txBody>
      </p:sp>
    </p:spTree>
    <p:extLst>
      <p:ext uri="{BB962C8B-B14F-4D97-AF65-F5344CB8AC3E}">
        <p14:creationId xmlns:p14="http://schemas.microsoft.com/office/powerpoint/2010/main" val="10542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43740-0296-AD79-D5C9-448167C31DC2}"/>
              </a:ext>
            </a:extLst>
          </p:cNvPr>
          <p:cNvSpPr>
            <a:spLocks noGrp="1"/>
          </p:cNvSpPr>
          <p:nvPr>
            <p:ph type="title"/>
          </p:nvPr>
        </p:nvSpPr>
        <p:spPr/>
        <p:txBody>
          <a:bodyPr/>
          <a:lstStyle/>
          <a:p>
            <a:r>
              <a:rPr lang="en-GB"/>
              <a:t>System Implementatio</a:t>
            </a:r>
            <a:r>
              <a:rPr lang="en-GB">
                <a:solidFill>
                  <a:srgbClr val="000000"/>
                </a:solidFill>
              </a:rPr>
              <a:t>n</a:t>
            </a:r>
            <a:endParaRPr lang="en-GB"/>
          </a:p>
        </p:txBody>
      </p:sp>
      <p:sp>
        <p:nvSpPr>
          <p:cNvPr id="3" name="Subtítulo 2">
            <a:extLst>
              <a:ext uri="{FF2B5EF4-FFF2-40B4-BE49-F238E27FC236}">
                <a16:creationId xmlns:a16="http://schemas.microsoft.com/office/drawing/2014/main" id="{CE6D5DC2-835E-3E2D-AD76-182236D28C13}"/>
              </a:ext>
            </a:extLst>
          </p:cNvPr>
          <p:cNvSpPr>
            <a:spLocks noGrp="1"/>
          </p:cNvSpPr>
          <p:nvPr>
            <p:ph type="subTitle" idx="1"/>
          </p:nvPr>
        </p:nvSpPr>
        <p:spPr/>
        <p:txBody>
          <a:bodyPr/>
          <a:lstStyle/>
          <a:p>
            <a:r>
              <a:rPr lang="en-GB"/>
              <a:t>Architecture and decisions</a:t>
            </a:r>
            <a:endParaRPr lang="en-US"/>
          </a:p>
        </p:txBody>
      </p:sp>
    </p:spTree>
    <p:extLst>
      <p:ext uri="{BB962C8B-B14F-4D97-AF65-F5344CB8AC3E}">
        <p14:creationId xmlns:p14="http://schemas.microsoft.com/office/powerpoint/2010/main" val="218692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17" name="Imagem 7" descr="Uma imagem com cabo, Engenharia eletrónica, eletrónica, junção&#10;&#10;Descrição gerada automaticamente">
            <a:extLst>
              <a:ext uri="{FF2B5EF4-FFF2-40B4-BE49-F238E27FC236}">
                <a16:creationId xmlns:a16="http://schemas.microsoft.com/office/drawing/2014/main" id="{13668FA5-D52F-64AC-014C-AC7E6C3AED04}"/>
              </a:ext>
            </a:extLst>
          </p:cNvPr>
          <p:cNvPicPr>
            <a:picLocks noChangeAspect="1"/>
          </p:cNvPicPr>
          <p:nvPr/>
        </p:nvPicPr>
        <p:blipFill>
          <a:blip r:embed="rId3"/>
          <a:stretch>
            <a:fillRect/>
          </a:stretch>
        </p:blipFill>
        <p:spPr>
          <a:xfrm>
            <a:off x="7262390" y="3223138"/>
            <a:ext cx="1701706" cy="1684122"/>
          </a:xfrm>
          <a:prstGeom prst="rect">
            <a:avLst/>
          </a:prstGeom>
        </p:spPr>
      </p:pic>
      <p:pic>
        <p:nvPicPr>
          <p:cNvPr id="10" name="Imagem 9" descr="Uma imagem com eletrónica, Componente eletrónico, Componente de circuito, circuito&#10;&#10;Descrição gerada automaticamente">
            <a:extLst>
              <a:ext uri="{FF2B5EF4-FFF2-40B4-BE49-F238E27FC236}">
                <a16:creationId xmlns:a16="http://schemas.microsoft.com/office/drawing/2014/main" id="{94089913-222D-C69C-9A61-2FD8AA5334E9}"/>
              </a:ext>
            </a:extLst>
          </p:cNvPr>
          <p:cNvPicPr>
            <a:picLocks noChangeAspect="1"/>
          </p:cNvPicPr>
          <p:nvPr/>
        </p:nvPicPr>
        <p:blipFill>
          <a:blip r:embed="rId4"/>
          <a:stretch>
            <a:fillRect/>
          </a:stretch>
        </p:blipFill>
        <p:spPr>
          <a:xfrm>
            <a:off x="342594" y="1289753"/>
            <a:ext cx="891775" cy="2176846"/>
          </a:xfrm>
          <a:prstGeom prst="rect">
            <a:avLst/>
          </a:prstGeom>
        </p:spPr>
      </p:pic>
      <p:pic>
        <p:nvPicPr>
          <p:cNvPr id="5" name="Imagem 8" descr="A blue and black electronic device&#10;&#10;Description automatically generated">
            <a:extLst>
              <a:ext uri="{FF2B5EF4-FFF2-40B4-BE49-F238E27FC236}">
                <a16:creationId xmlns:a16="http://schemas.microsoft.com/office/drawing/2014/main" id="{D0A3E56E-F427-E335-2408-574373CE3FCA}"/>
              </a:ext>
            </a:extLst>
          </p:cNvPr>
          <p:cNvPicPr>
            <a:picLocks noChangeAspect="1"/>
          </p:cNvPicPr>
          <p:nvPr/>
        </p:nvPicPr>
        <p:blipFill rotWithShape="1">
          <a:blip r:embed="rId5"/>
          <a:srcRect l="4688" t="-1419" r="10547" b="2160"/>
          <a:stretch/>
        </p:blipFill>
        <p:spPr>
          <a:xfrm>
            <a:off x="4541254" y="2105307"/>
            <a:ext cx="1443584" cy="1681679"/>
          </a:xfrm>
          <a:prstGeom prst="rect">
            <a:avLst/>
          </a:prstGeom>
        </p:spPr>
      </p:pic>
      <p:pic>
        <p:nvPicPr>
          <p:cNvPr id="6" name="Imagem 5" descr="Uma imagem com Gráficos, logótipo, Tipo de letra, design gráfico&#10;&#10;Descrição gerada automaticamente">
            <a:extLst>
              <a:ext uri="{FF2B5EF4-FFF2-40B4-BE49-F238E27FC236}">
                <a16:creationId xmlns:a16="http://schemas.microsoft.com/office/drawing/2014/main" id="{BAF22B78-D0A7-CCB7-1671-71065813C9AF}"/>
              </a:ext>
            </a:extLst>
          </p:cNvPr>
          <p:cNvPicPr>
            <a:picLocks noChangeAspect="1"/>
          </p:cNvPicPr>
          <p:nvPr/>
        </p:nvPicPr>
        <p:blipFill>
          <a:blip r:embed="rId6"/>
          <a:stretch>
            <a:fillRect/>
          </a:stretch>
        </p:blipFill>
        <p:spPr>
          <a:xfrm>
            <a:off x="5159495" y="875369"/>
            <a:ext cx="1182104" cy="1226153"/>
          </a:xfrm>
          <a:prstGeom prst="rect">
            <a:avLst/>
          </a:prstGeom>
        </p:spPr>
      </p:pic>
      <p:sp>
        <p:nvSpPr>
          <p:cNvPr id="31" name="Rectangle: Rounded Corners 30">
            <a:extLst>
              <a:ext uri="{FF2B5EF4-FFF2-40B4-BE49-F238E27FC236}">
                <a16:creationId xmlns:a16="http://schemas.microsoft.com/office/drawing/2014/main" id="{00A4FA81-8B03-314C-6EAF-367BA819FE04}"/>
              </a:ext>
            </a:extLst>
          </p:cNvPr>
          <p:cNvSpPr/>
          <p:nvPr/>
        </p:nvSpPr>
        <p:spPr>
          <a:xfrm>
            <a:off x="412660" y="4000756"/>
            <a:ext cx="1842501" cy="810531"/>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2E664FE-C202-9E83-902C-E9337B25BAA5}"/>
              </a:ext>
            </a:extLst>
          </p:cNvPr>
          <p:cNvSpPr/>
          <p:nvPr/>
        </p:nvSpPr>
        <p:spPr>
          <a:xfrm>
            <a:off x="3806588" y="3367051"/>
            <a:ext cx="1696672" cy="885844"/>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D82D455E-385A-2C8F-B3C2-F8CD1E585116}"/>
              </a:ext>
            </a:extLst>
          </p:cNvPr>
          <p:cNvSpPr/>
          <p:nvPr/>
        </p:nvSpPr>
        <p:spPr>
          <a:xfrm>
            <a:off x="6180084" y="966786"/>
            <a:ext cx="2572565" cy="1908858"/>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C6F6B9CC-25A6-D60A-38CF-C70525140A16}"/>
              </a:ext>
            </a:extLst>
          </p:cNvPr>
          <p:cNvSpPr/>
          <p:nvPr/>
        </p:nvSpPr>
        <p:spPr>
          <a:xfrm>
            <a:off x="5934850" y="4525281"/>
            <a:ext cx="1767255" cy="360079"/>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D9AFBB1-0246-7D72-639D-E7170A6F9653}"/>
              </a:ext>
            </a:extLst>
          </p:cNvPr>
          <p:cNvSpPr/>
          <p:nvPr/>
        </p:nvSpPr>
        <p:spPr>
          <a:xfrm>
            <a:off x="1313106" y="1665285"/>
            <a:ext cx="2712671" cy="1161442"/>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Google Shape;744;p39"/>
          <p:cNvSpPr txBox="1">
            <a:spLocks noGrp="1"/>
          </p:cNvSpPr>
          <p:nvPr>
            <p:ph type="title"/>
          </p:nvPr>
        </p:nvSpPr>
        <p:spPr>
          <a:xfrm>
            <a:off x="251328" y="565142"/>
            <a:ext cx="5948181" cy="655245"/>
          </a:xfrm>
          <a:prstGeom prst="rect">
            <a:avLst/>
          </a:prstGeom>
        </p:spPr>
        <p:txBody>
          <a:bodyPr spcFirstLastPara="1" wrap="square" lIns="91425" tIns="91425" rIns="91425" bIns="91425" anchor="ctr" anchorCtr="0">
            <a:noAutofit/>
          </a:bodyPr>
          <a:lstStyle/>
          <a:p>
            <a:r>
              <a:rPr lang="en" sz="3200" dirty="0"/>
              <a:t>Background – IoT Node</a:t>
            </a:r>
            <a:r>
              <a:rPr lang="en" sz="3800" dirty="0"/>
              <a:t> </a:t>
            </a:r>
            <a:endParaRPr sz="3800" dirty="0"/>
          </a:p>
        </p:txBody>
      </p:sp>
      <p:sp>
        <p:nvSpPr>
          <p:cNvPr id="11" name="CaixaDeTexto 10">
            <a:extLst>
              <a:ext uri="{FF2B5EF4-FFF2-40B4-BE49-F238E27FC236}">
                <a16:creationId xmlns:a16="http://schemas.microsoft.com/office/drawing/2014/main" id="{D459837F-8102-0824-00BF-D8E4F4128051}"/>
              </a:ext>
            </a:extLst>
          </p:cNvPr>
          <p:cNvSpPr txBox="1"/>
          <p:nvPr/>
        </p:nvSpPr>
        <p:spPr>
          <a:xfrm>
            <a:off x="1312049" y="1798262"/>
            <a:ext cx="2713060" cy="1169551"/>
          </a:xfrm>
          <a:prstGeom prst="rect">
            <a:avLst/>
          </a:prstGeom>
          <a:noFill/>
        </p:spPr>
        <p:txBody>
          <a:bodyPr wrap="square" lIns="91440" tIns="45720" rIns="91440" bIns="45720" rtlCol="0" anchor="t">
            <a:spAutoFit/>
          </a:bodyPr>
          <a:lstStyle/>
          <a:p>
            <a:pPr marL="285750" indent="-285750">
              <a:buFont typeface="Wingdings"/>
              <a:buChar char="§"/>
            </a:pPr>
            <a:r>
              <a:rPr lang="en-GB" dirty="0">
                <a:latin typeface="Chakra Petch Medium"/>
                <a:cs typeface="Segoe UI"/>
              </a:rPr>
              <a:t>Sufficient CPU capabilities;</a:t>
            </a:r>
            <a:endParaRPr lang="en-US">
              <a:latin typeface="Chakra Petch Medium"/>
              <a:cs typeface="Segoe UI"/>
            </a:endParaRPr>
          </a:p>
          <a:p>
            <a:pPr marL="285750" indent="-285750">
              <a:buFont typeface="Wingdings"/>
              <a:buChar char="§"/>
            </a:pPr>
            <a:r>
              <a:rPr lang="pt-PT" b="0" i="0" err="1">
                <a:effectLst/>
                <a:latin typeface="Chakra Petch Medium"/>
                <a:cs typeface="Segoe UI"/>
              </a:rPr>
              <a:t>Built</a:t>
            </a:r>
            <a:r>
              <a:rPr lang="pt-PT" b="0" i="0" dirty="0">
                <a:effectLst/>
                <a:latin typeface="Chakra Petch Medium"/>
                <a:cs typeface="Segoe UI"/>
              </a:rPr>
              <a:t>-in Wi-Fi </a:t>
            </a:r>
            <a:r>
              <a:rPr lang="pt-PT" b="0" i="0" err="1">
                <a:effectLst/>
                <a:latin typeface="Chakra Petch Medium"/>
                <a:cs typeface="Segoe UI"/>
              </a:rPr>
              <a:t>modul</a:t>
            </a:r>
            <a:r>
              <a:rPr lang="en-GB" b="0" i="0" dirty="0">
                <a:effectLst/>
                <a:latin typeface="Chakra Petch Medium"/>
                <a:cs typeface="Segoe UI"/>
              </a:rPr>
              <a:t>e;</a:t>
            </a:r>
          </a:p>
          <a:p>
            <a:pPr marL="285750" indent="-285750">
              <a:buFont typeface="Wingdings"/>
              <a:buChar char="§"/>
            </a:pPr>
            <a:r>
              <a:rPr lang="en-GB" dirty="0">
                <a:latin typeface="Chakra Petch Medium"/>
                <a:cs typeface="Segoe UI"/>
              </a:rPr>
              <a:t>Low power consumption;</a:t>
            </a:r>
          </a:p>
          <a:p>
            <a:pPr marL="285750" indent="-285750">
              <a:buFont typeface="Wingdings"/>
              <a:buChar char="§"/>
            </a:pPr>
            <a:r>
              <a:rPr lang="en-GB" dirty="0">
                <a:latin typeface="Chakra Petch Medium"/>
                <a:cs typeface="Segoe UI"/>
              </a:rPr>
              <a:t>Cost-effective.</a:t>
            </a:r>
          </a:p>
          <a:p>
            <a:pPr marL="285750" indent="-285750">
              <a:buFont typeface="Arial" panose="020B0604020202020204" pitchFamily="34" charset="0"/>
              <a:buChar char="•"/>
            </a:pPr>
            <a:endParaRPr lang="en-GB"/>
          </a:p>
        </p:txBody>
      </p:sp>
      <p:sp>
        <p:nvSpPr>
          <p:cNvPr id="12" name="CaixaDeTexto 11">
            <a:extLst>
              <a:ext uri="{FF2B5EF4-FFF2-40B4-BE49-F238E27FC236}">
                <a16:creationId xmlns:a16="http://schemas.microsoft.com/office/drawing/2014/main" id="{5F2E6235-8081-276D-6C20-DF826B9B57B1}"/>
              </a:ext>
            </a:extLst>
          </p:cNvPr>
          <p:cNvSpPr txBox="1"/>
          <p:nvPr/>
        </p:nvSpPr>
        <p:spPr>
          <a:xfrm>
            <a:off x="6338851" y="1051456"/>
            <a:ext cx="2494501" cy="1815882"/>
          </a:xfrm>
          <a:prstGeom prst="rect">
            <a:avLst/>
          </a:prstGeom>
          <a:noFill/>
        </p:spPr>
        <p:txBody>
          <a:bodyPr wrap="square" lIns="91440" tIns="45720" rIns="91440" bIns="45720" rtlCol="0" anchor="t">
            <a:spAutoFit/>
          </a:bodyPr>
          <a:lstStyle/>
          <a:p>
            <a:pPr marL="285750" indent="-285750">
              <a:buFont typeface="Wingdings" panose="020B0604020202020204" pitchFamily="34" charset="0"/>
              <a:buChar char="§"/>
            </a:pPr>
            <a:r>
              <a:rPr lang="en-GB" dirty="0">
                <a:latin typeface="Chakra Petch Medium"/>
              </a:rPr>
              <a:t>More control over the hardware;</a:t>
            </a:r>
            <a:endParaRPr lang="en-US"/>
          </a:p>
          <a:p>
            <a:pPr marL="285750" indent="-285750">
              <a:buFont typeface="Wingdings" panose="020B0604020202020204" pitchFamily="34" charset="0"/>
              <a:buChar char="§"/>
            </a:pPr>
            <a:r>
              <a:rPr lang="en-US" dirty="0">
                <a:latin typeface="Chakra Petch Medium"/>
              </a:rPr>
              <a:t>Efficient Wide range of components, libraries, and drivers;</a:t>
            </a:r>
          </a:p>
          <a:p>
            <a:pPr marL="285750" indent="-285750">
              <a:buFont typeface="Wingdings" panose="020B0604020202020204" pitchFamily="34" charset="0"/>
              <a:buChar char="§"/>
            </a:pPr>
            <a:r>
              <a:rPr lang="en-US" dirty="0">
                <a:latin typeface="Chakra Petch Medium"/>
              </a:rPr>
              <a:t>Resource Utilization;</a:t>
            </a:r>
          </a:p>
          <a:p>
            <a:pPr marL="285750" indent="-285750">
              <a:buFont typeface="Wingdings" panose="020B0604020202020204" pitchFamily="34" charset="0"/>
              <a:buChar char="§"/>
            </a:pPr>
            <a:r>
              <a:rPr lang="en-GB" dirty="0">
                <a:latin typeface="Chakra Petch Medium"/>
              </a:rPr>
              <a:t>Extensive Documentation</a:t>
            </a:r>
          </a:p>
        </p:txBody>
      </p:sp>
      <p:sp>
        <p:nvSpPr>
          <p:cNvPr id="7" name="CaixaDeTexto 11">
            <a:extLst>
              <a:ext uri="{FF2B5EF4-FFF2-40B4-BE49-F238E27FC236}">
                <a16:creationId xmlns:a16="http://schemas.microsoft.com/office/drawing/2014/main" id="{205C945F-FB6E-8C5A-0E36-E0A0F4CA2EC3}"/>
              </a:ext>
            </a:extLst>
          </p:cNvPr>
          <p:cNvSpPr txBox="1"/>
          <p:nvPr/>
        </p:nvSpPr>
        <p:spPr>
          <a:xfrm>
            <a:off x="3854042" y="3436635"/>
            <a:ext cx="1649948" cy="738664"/>
          </a:xfrm>
          <a:prstGeom prst="rect">
            <a:avLst/>
          </a:prstGeom>
          <a:noFill/>
        </p:spPr>
        <p:txBody>
          <a:bodyPr wrap="square" lIns="91440" tIns="45720" rIns="91440" bIns="45720" rtlCol="0" anchor="t">
            <a:spAutoFit/>
          </a:bodyPr>
          <a:lstStyle/>
          <a:p>
            <a:pPr marL="285750" indent="-285750">
              <a:buFont typeface="Wingdings" panose="020B0604020202020204" pitchFamily="34" charset="0"/>
              <a:buChar char="§"/>
            </a:pPr>
            <a:r>
              <a:rPr lang="en-GB" dirty="0">
                <a:latin typeface="Chakra Petch Medium"/>
              </a:rPr>
              <a:t>Digital Sensor;</a:t>
            </a:r>
            <a:endParaRPr lang="en-US"/>
          </a:p>
          <a:p>
            <a:pPr marL="285750" indent="-285750">
              <a:buFont typeface="Wingdings" panose="020B0604020202020204" pitchFamily="34" charset="0"/>
              <a:buChar char="§"/>
            </a:pPr>
            <a:r>
              <a:rPr lang="en-GB" dirty="0">
                <a:latin typeface="Chakra Petch Medium"/>
              </a:rPr>
              <a:t>Multi-purpose</a:t>
            </a:r>
            <a:endParaRPr lang="en-GB">
              <a:latin typeface="Chakra Petch Medium"/>
            </a:endParaRPr>
          </a:p>
        </p:txBody>
      </p:sp>
      <p:sp>
        <p:nvSpPr>
          <p:cNvPr id="15" name="CaixaDeTexto 11">
            <a:extLst>
              <a:ext uri="{FF2B5EF4-FFF2-40B4-BE49-F238E27FC236}">
                <a16:creationId xmlns:a16="http://schemas.microsoft.com/office/drawing/2014/main" id="{29D719A3-5406-34F9-C76C-D63880246524}"/>
              </a:ext>
            </a:extLst>
          </p:cNvPr>
          <p:cNvSpPr txBox="1"/>
          <p:nvPr/>
        </p:nvSpPr>
        <p:spPr>
          <a:xfrm>
            <a:off x="442659" y="4009549"/>
            <a:ext cx="1839935" cy="954107"/>
          </a:xfrm>
          <a:prstGeom prst="rect">
            <a:avLst/>
          </a:prstGeom>
          <a:noFill/>
        </p:spPr>
        <p:txBody>
          <a:bodyPr wrap="square" lIns="91440" tIns="45720" rIns="91440" bIns="45720" rtlCol="0" anchor="t">
            <a:spAutoFit/>
          </a:bodyPr>
          <a:lstStyle/>
          <a:p>
            <a:pPr marL="285750" indent="-285750">
              <a:buFont typeface="Wingdings"/>
              <a:buChar char="§"/>
            </a:pPr>
            <a:r>
              <a:rPr lang="en-GB" dirty="0">
                <a:latin typeface="Chakra Petch Medium"/>
              </a:rPr>
              <a:t>Analog sensor;</a:t>
            </a:r>
            <a:endParaRPr lang="en-US"/>
          </a:p>
          <a:p>
            <a:pPr marL="285750" indent="-285750">
              <a:buFont typeface="Wingdings"/>
              <a:buChar char="§"/>
            </a:pPr>
            <a:r>
              <a:rPr lang="en-GB" dirty="0">
                <a:latin typeface="Chakra Petch Medium"/>
              </a:rPr>
              <a:t>Low-cost;</a:t>
            </a:r>
            <a:endParaRPr lang="en-US" dirty="0">
              <a:latin typeface="Chakra Petch Medium"/>
            </a:endParaRPr>
          </a:p>
          <a:p>
            <a:pPr marL="285750" indent="-285750">
              <a:buFont typeface="Wingdings"/>
              <a:buChar char="§"/>
            </a:pPr>
            <a:r>
              <a:rPr lang="en-GB" dirty="0">
                <a:latin typeface="Chakra Petch Medium"/>
              </a:rPr>
              <a:t>Easy placement.</a:t>
            </a:r>
          </a:p>
          <a:p>
            <a:pPr marL="285750" indent="-285750">
              <a:buFont typeface="Wingdings"/>
              <a:buChar char="§"/>
            </a:pPr>
            <a:endParaRPr lang="en-GB" dirty="0">
              <a:latin typeface="Chakra Petch Medium"/>
            </a:endParaRPr>
          </a:p>
        </p:txBody>
      </p:sp>
      <p:sp>
        <p:nvSpPr>
          <p:cNvPr id="20" name="CaixaDeTexto 11">
            <a:extLst>
              <a:ext uri="{FF2B5EF4-FFF2-40B4-BE49-F238E27FC236}">
                <a16:creationId xmlns:a16="http://schemas.microsoft.com/office/drawing/2014/main" id="{AAABCF63-6B41-7A4F-394E-C6BBC10EBC8B}"/>
              </a:ext>
            </a:extLst>
          </p:cNvPr>
          <p:cNvSpPr txBox="1"/>
          <p:nvPr/>
        </p:nvSpPr>
        <p:spPr>
          <a:xfrm>
            <a:off x="5933763" y="4542653"/>
            <a:ext cx="1895376" cy="307777"/>
          </a:xfrm>
          <a:prstGeom prst="rect">
            <a:avLst/>
          </a:prstGeom>
          <a:noFill/>
        </p:spPr>
        <p:txBody>
          <a:bodyPr wrap="square" lIns="91440" tIns="45720" rIns="91440" bIns="45720" rtlCol="0" anchor="t">
            <a:spAutoFit/>
          </a:bodyPr>
          <a:lstStyle/>
          <a:p>
            <a:pPr marL="285750" indent="-285750">
              <a:buFont typeface="Wingdings"/>
              <a:buChar char="§"/>
            </a:pPr>
            <a:r>
              <a:rPr lang="en-US" dirty="0">
                <a:latin typeface="Chakra Petch Medium"/>
              </a:rPr>
              <a:t>Analog Sensor;</a:t>
            </a:r>
            <a:endParaRPr lang="en-US"/>
          </a:p>
        </p:txBody>
      </p:sp>
      <p:sp>
        <p:nvSpPr>
          <p:cNvPr id="8" name="TextBox 7">
            <a:extLst>
              <a:ext uri="{FF2B5EF4-FFF2-40B4-BE49-F238E27FC236}">
                <a16:creationId xmlns:a16="http://schemas.microsoft.com/office/drawing/2014/main" id="{DB189A39-6D9E-5449-36C7-CEA13E1669F9}"/>
              </a:ext>
            </a:extLst>
          </p:cNvPr>
          <p:cNvSpPr txBox="1"/>
          <p:nvPr/>
        </p:nvSpPr>
        <p:spPr>
          <a:xfrm>
            <a:off x="1312163" y="1336510"/>
            <a:ext cx="10330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latin typeface="Chakra Petch Medium"/>
              </a:rPr>
              <a:t>ESP32-S2</a:t>
            </a:r>
          </a:p>
        </p:txBody>
      </p:sp>
      <p:sp>
        <p:nvSpPr>
          <p:cNvPr id="13" name="TextBox 12">
            <a:extLst>
              <a:ext uri="{FF2B5EF4-FFF2-40B4-BE49-F238E27FC236}">
                <a16:creationId xmlns:a16="http://schemas.microsoft.com/office/drawing/2014/main" id="{E920FF2F-2942-0A6A-152F-24D52F640ED7}"/>
              </a:ext>
            </a:extLst>
          </p:cNvPr>
          <p:cNvSpPr txBox="1"/>
          <p:nvPr/>
        </p:nvSpPr>
        <p:spPr>
          <a:xfrm>
            <a:off x="6177850" y="653885"/>
            <a:ext cx="24574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err="1">
                <a:latin typeface="Chakra Petch Medium"/>
                <a:cs typeface="Chakra Petch Medium"/>
              </a:rPr>
              <a:t>Espressif</a:t>
            </a:r>
            <a:r>
              <a:rPr lang="en-US" b="1" u="sng" dirty="0">
                <a:latin typeface="Chakra Petch Medium"/>
                <a:cs typeface="Chakra Petch Medium"/>
              </a:rPr>
              <a:t> framework </a:t>
            </a:r>
            <a:endParaRPr lang="en-US"/>
          </a:p>
        </p:txBody>
      </p:sp>
      <p:sp>
        <p:nvSpPr>
          <p:cNvPr id="14" name="TextBox 13">
            <a:extLst>
              <a:ext uri="{FF2B5EF4-FFF2-40B4-BE49-F238E27FC236}">
                <a16:creationId xmlns:a16="http://schemas.microsoft.com/office/drawing/2014/main" id="{56EE6B02-46F0-5270-1064-2AC343EEFCAC}"/>
              </a:ext>
            </a:extLst>
          </p:cNvPr>
          <p:cNvSpPr txBox="1"/>
          <p:nvPr/>
        </p:nvSpPr>
        <p:spPr>
          <a:xfrm>
            <a:off x="3756912" y="3066885"/>
            <a:ext cx="10330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latin typeface="Chakra Petch Medium"/>
              </a:rPr>
              <a:t>DHT11</a:t>
            </a:r>
            <a:endParaRPr lang="en-US" dirty="0"/>
          </a:p>
        </p:txBody>
      </p:sp>
      <p:sp>
        <p:nvSpPr>
          <p:cNvPr id="16" name="TextBox 15">
            <a:extLst>
              <a:ext uri="{FF2B5EF4-FFF2-40B4-BE49-F238E27FC236}">
                <a16:creationId xmlns:a16="http://schemas.microsoft.com/office/drawing/2014/main" id="{DD07E188-E913-5F18-D28E-5C96D9D69A5A}"/>
              </a:ext>
            </a:extLst>
          </p:cNvPr>
          <p:cNvSpPr txBox="1"/>
          <p:nvPr/>
        </p:nvSpPr>
        <p:spPr>
          <a:xfrm>
            <a:off x="5987350" y="4178135"/>
            <a:ext cx="13823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Chakra Petch Medium"/>
              </a:rPr>
              <a:t>PH Sensor</a:t>
            </a:r>
            <a:endParaRPr lang="en-US" dirty="0"/>
          </a:p>
        </p:txBody>
      </p:sp>
      <p:sp>
        <p:nvSpPr>
          <p:cNvPr id="18" name="TextBox 17">
            <a:extLst>
              <a:ext uri="{FF2B5EF4-FFF2-40B4-BE49-F238E27FC236}">
                <a16:creationId xmlns:a16="http://schemas.microsoft.com/office/drawing/2014/main" id="{8223B1E2-6C81-B5C9-996A-4241EDE7C344}"/>
              </a:ext>
            </a:extLst>
          </p:cNvPr>
          <p:cNvSpPr txBox="1"/>
          <p:nvPr/>
        </p:nvSpPr>
        <p:spPr>
          <a:xfrm>
            <a:off x="367600" y="3693947"/>
            <a:ext cx="14696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Chakra Petch Medium"/>
              </a:rPr>
              <a:t>Water Sensor</a:t>
            </a:r>
            <a:endParaRPr lang="en-US" dirty="0"/>
          </a:p>
        </p:txBody>
      </p:sp>
      <p:pic>
        <p:nvPicPr>
          <p:cNvPr id="25" name="Picture 25" descr="A diagram of a glass with a red and white device inside&#10;&#10;Description automatically generated">
            <a:extLst>
              <a:ext uri="{FF2B5EF4-FFF2-40B4-BE49-F238E27FC236}">
                <a16:creationId xmlns:a16="http://schemas.microsoft.com/office/drawing/2014/main" id="{A914D9A3-30AE-4807-122A-AFDC9AD377B3}"/>
              </a:ext>
            </a:extLst>
          </p:cNvPr>
          <p:cNvPicPr>
            <a:picLocks noChangeAspect="1"/>
          </p:cNvPicPr>
          <p:nvPr/>
        </p:nvPicPr>
        <p:blipFill rotWithShape="1">
          <a:blip r:embed="rId7"/>
          <a:srcRect r="31372" b="-679"/>
          <a:stretch/>
        </p:blipFill>
        <p:spPr>
          <a:xfrm>
            <a:off x="2366962" y="3336180"/>
            <a:ext cx="1114520" cy="1497484"/>
          </a:xfrm>
          <a:prstGeom prst="rect">
            <a:avLst/>
          </a:prstGeom>
        </p:spPr>
      </p:pic>
    </p:spTree>
    <p:extLst>
      <p:ext uri="{BB962C8B-B14F-4D97-AF65-F5344CB8AC3E}">
        <p14:creationId xmlns:p14="http://schemas.microsoft.com/office/powerpoint/2010/main" val="373081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85039D9-147D-3446-B73D-3853C936A392}"/>
              </a:ext>
            </a:extLst>
          </p:cNvPr>
          <p:cNvSpPr/>
          <p:nvPr/>
        </p:nvSpPr>
        <p:spPr>
          <a:xfrm>
            <a:off x="5398943" y="3119402"/>
            <a:ext cx="2944623" cy="1157123"/>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Chakra Petch Medium"/>
              <a:cs typeface="Chakra Petch Medium"/>
            </a:endParaRPr>
          </a:p>
        </p:txBody>
      </p:sp>
      <p:sp>
        <p:nvSpPr>
          <p:cNvPr id="4" name="Rectangle: Rounded Corners 3">
            <a:extLst>
              <a:ext uri="{FF2B5EF4-FFF2-40B4-BE49-F238E27FC236}">
                <a16:creationId xmlns:a16="http://schemas.microsoft.com/office/drawing/2014/main" id="{BB60F8BA-7195-4F1C-D260-2A5F1B18FD50}"/>
              </a:ext>
            </a:extLst>
          </p:cNvPr>
          <p:cNvSpPr/>
          <p:nvPr/>
        </p:nvSpPr>
        <p:spPr>
          <a:xfrm>
            <a:off x="584756" y="3389833"/>
            <a:ext cx="3775895" cy="1061871"/>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Chakra Petch Medium"/>
              <a:cs typeface="Chakra Petch Medium"/>
            </a:endParaRPr>
          </a:p>
        </p:txBody>
      </p:sp>
      <p:sp>
        <p:nvSpPr>
          <p:cNvPr id="27" name="Rectangle: Rounded Corners 26">
            <a:extLst>
              <a:ext uri="{FF2B5EF4-FFF2-40B4-BE49-F238E27FC236}">
                <a16:creationId xmlns:a16="http://schemas.microsoft.com/office/drawing/2014/main" id="{7CF93194-E3A5-0529-F681-3048BB848E49}"/>
              </a:ext>
            </a:extLst>
          </p:cNvPr>
          <p:cNvSpPr/>
          <p:nvPr/>
        </p:nvSpPr>
        <p:spPr>
          <a:xfrm>
            <a:off x="5406002" y="1051211"/>
            <a:ext cx="3149911" cy="1143268"/>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Chakra Petch Medium"/>
              <a:cs typeface="Chakra Petch Medium"/>
            </a:endParaRPr>
          </a:p>
        </p:txBody>
      </p:sp>
      <p:sp>
        <p:nvSpPr>
          <p:cNvPr id="25" name="Rectangle: Rounded Corners 24">
            <a:extLst>
              <a:ext uri="{FF2B5EF4-FFF2-40B4-BE49-F238E27FC236}">
                <a16:creationId xmlns:a16="http://schemas.microsoft.com/office/drawing/2014/main" id="{25C711E5-4A6E-F433-7AB2-94433AA31A38}"/>
              </a:ext>
            </a:extLst>
          </p:cNvPr>
          <p:cNvSpPr/>
          <p:nvPr/>
        </p:nvSpPr>
        <p:spPr>
          <a:xfrm>
            <a:off x="1265359" y="1749934"/>
            <a:ext cx="3646009" cy="923328"/>
          </a:xfrm>
          <a:prstGeom prst="roundRect">
            <a:avLst/>
          </a:prstGeom>
          <a:solidFill>
            <a:schemeClr val="accent1">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Chakra Petch Medium"/>
              <a:cs typeface="Chakra Petch Medium"/>
            </a:endParaRPr>
          </a:p>
        </p:txBody>
      </p:sp>
      <p:pic>
        <p:nvPicPr>
          <p:cNvPr id="7" name="Imagem 6" descr="Uma imagem com desenho vetorial&#10;&#10;Descrição gerada automaticamente">
            <a:extLst>
              <a:ext uri="{FF2B5EF4-FFF2-40B4-BE49-F238E27FC236}">
                <a16:creationId xmlns:a16="http://schemas.microsoft.com/office/drawing/2014/main" id="{BD833414-2674-512C-1790-B966A16B0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00000">
            <a:off x="7945825" y="3925720"/>
            <a:ext cx="1025679" cy="1025678"/>
          </a:xfrm>
          <a:prstGeom prst="rect">
            <a:avLst/>
          </a:prstGeom>
        </p:spPr>
      </p:pic>
      <p:pic>
        <p:nvPicPr>
          <p:cNvPr id="8" name="Imagem 7">
            <a:extLst>
              <a:ext uri="{FF2B5EF4-FFF2-40B4-BE49-F238E27FC236}">
                <a16:creationId xmlns:a16="http://schemas.microsoft.com/office/drawing/2014/main" id="{684D4E06-D5E7-FAAC-CE02-51B01406D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80000">
            <a:off x="4426624" y="1524855"/>
            <a:ext cx="555189" cy="537738"/>
          </a:xfrm>
          <a:prstGeom prst="rect">
            <a:avLst/>
          </a:prstGeom>
        </p:spPr>
      </p:pic>
      <p:sp>
        <p:nvSpPr>
          <p:cNvPr id="2" name="CaixaDeTexto 1">
            <a:extLst>
              <a:ext uri="{FF2B5EF4-FFF2-40B4-BE49-F238E27FC236}">
                <a16:creationId xmlns:a16="http://schemas.microsoft.com/office/drawing/2014/main" id="{0BF6550F-7B26-C601-F16F-75FCA12489C4}"/>
              </a:ext>
            </a:extLst>
          </p:cNvPr>
          <p:cNvSpPr txBox="1"/>
          <p:nvPr/>
        </p:nvSpPr>
        <p:spPr>
          <a:xfrm>
            <a:off x="8114130" y="4940418"/>
            <a:ext cx="316112" cy="307777"/>
          </a:xfrm>
          <a:prstGeom prst="rect">
            <a:avLst/>
          </a:prstGeom>
          <a:noFill/>
        </p:spPr>
        <p:txBody>
          <a:bodyPr wrap="none" lIns="91440" tIns="45720" rIns="91440" bIns="45720" rtlCol="0" anchor="t">
            <a:spAutoFit/>
          </a:bodyPr>
          <a:lstStyle/>
          <a:p>
            <a:r>
              <a:rPr lang="en-GB" dirty="0">
                <a:latin typeface="Chakra Petch Medium"/>
              </a:rPr>
              <a:t>11</a:t>
            </a:r>
            <a:endParaRPr lang="en-US" dirty="0">
              <a:latin typeface="Chakra Petch Medium"/>
            </a:endParaRP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544275" y="517014"/>
            <a:ext cx="4711944"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sz="3200" dirty="0"/>
              <a:t>Background – </a:t>
            </a:r>
            <a:r>
              <a:rPr lang="pt-PT" sz="3200" dirty="0" err="1"/>
              <a:t>Backend</a:t>
            </a:r>
            <a:endParaRPr lang="pt-PT" sz="3200" dirty="0"/>
          </a:p>
        </p:txBody>
      </p:sp>
      <p:sp>
        <p:nvSpPr>
          <p:cNvPr id="5" name="CaixaDeTexto 10">
            <a:extLst>
              <a:ext uri="{FF2B5EF4-FFF2-40B4-BE49-F238E27FC236}">
                <a16:creationId xmlns:a16="http://schemas.microsoft.com/office/drawing/2014/main" id="{36E57A1A-AD24-105C-C4CA-06416E8C5F2B}"/>
              </a:ext>
            </a:extLst>
          </p:cNvPr>
          <p:cNvSpPr txBox="1"/>
          <p:nvPr/>
        </p:nvSpPr>
        <p:spPr>
          <a:xfrm>
            <a:off x="5506911" y="3164401"/>
            <a:ext cx="2705999" cy="1077218"/>
          </a:xfrm>
          <a:prstGeom prst="rect">
            <a:avLst/>
          </a:prstGeom>
          <a:noFill/>
        </p:spPr>
        <p:txBody>
          <a:bodyPr wrap="square" lIns="91440" tIns="45720" rIns="91440" bIns="45720" rtlCol="0" anchor="t">
            <a:spAutoFit/>
          </a:bodyPr>
          <a:lstStyle/>
          <a:p>
            <a:pPr marL="285750" indent="-285750">
              <a:buFont typeface="Wingdings"/>
              <a:buChar char="§"/>
            </a:pPr>
            <a:r>
              <a:rPr lang="en-US" sz="1600" dirty="0">
                <a:latin typeface="Chakra Petch Medium"/>
              </a:rPr>
              <a:t>Scalability;</a:t>
            </a:r>
          </a:p>
          <a:p>
            <a:pPr marL="285750" indent="-285750">
              <a:buFont typeface="Wingdings"/>
              <a:buChar char="§"/>
            </a:pPr>
            <a:r>
              <a:rPr lang="en-US" sz="1600" dirty="0">
                <a:latin typeface="Chakra Petch Medium"/>
              </a:rPr>
              <a:t>Data Integrity and ACID Compliance;</a:t>
            </a:r>
          </a:p>
          <a:p>
            <a:pPr marL="285750" indent="-285750">
              <a:buFont typeface="Wingdings"/>
              <a:buChar char="§"/>
            </a:pPr>
            <a:r>
              <a:rPr lang="en-US" sz="1600" dirty="0">
                <a:latin typeface="Chakra Petch Medium"/>
              </a:rPr>
              <a:t>Integration with Kotlin</a:t>
            </a:r>
          </a:p>
        </p:txBody>
      </p:sp>
      <p:sp>
        <p:nvSpPr>
          <p:cNvPr id="6" name="CaixaDeTexto 10">
            <a:extLst>
              <a:ext uri="{FF2B5EF4-FFF2-40B4-BE49-F238E27FC236}">
                <a16:creationId xmlns:a16="http://schemas.microsoft.com/office/drawing/2014/main" id="{132BCE65-9290-9B51-00D3-AB4A62023E39}"/>
              </a:ext>
            </a:extLst>
          </p:cNvPr>
          <p:cNvSpPr txBox="1"/>
          <p:nvPr/>
        </p:nvSpPr>
        <p:spPr>
          <a:xfrm>
            <a:off x="1370264" y="1922286"/>
            <a:ext cx="3720178" cy="584775"/>
          </a:xfrm>
          <a:prstGeom prst="rect">
            <a:avLst/>
          </a:prstGeom>
          <a:noFill/>
        </p:spPr>
        <p:txBody>
          <a:bodyPr wrap="square" lIns="91440" tIns="45720" rIns="91440" bIns="45720" rtlCol="0" anchor="t">
            <a:spAutoFit/>
          </a:bodyPr>
          <a:lstStyle/>
          <a:p>
            <a:pPr marL="285750" indent="-285750">
              <a:buFont typeface="Wingdings"/>
              <a:buChar char="§"/>
            </a:pPr>
            <a:r>
              <a:rPr lang="en-US" sz="1600" dirty="0">
                <a:latin typeface="Chakra Petch Medium"/>
              </a:rPr>
              <a:t>Modern language;</a:t>
            </a:r>
          </a:p>
          <a:p>
            <a:pPr marL="285750" indent="-285750">
              <a:buFont typeface="Wingdings"/>
              <a:buChar char="§"/>
            </a:pPr>
            <a:r>
              <a:rPr lang="en-US" sz="1600" dirty="0">
                <a:latin typeface="Chakra Petch Medium"/>
              </a:rPr>
              <a:t>Less verbose compared to Java.</a:t>
            </a:r>
          </a:p>
        </p:txBody>
      </p:sp>
      <p:sp>
        <p:nvSpPr>
          <p:cNvPr id="11" name="CaixaDeTexto 10">
            <a:extLst>
              <a:ext uri="{FF2B5EF4-FFF2-40B4-BE49-F238E27FC236}">
                <a16:creationId xmlns:a16="http://schemas.microsoft.com/office/drawing/2014/main" id="{4B5565B8-64D8-5993-D789-37015F0FAEEE}"/>
              </a:ext>
            </a:extLst>
          </p:cNvPr>
          <p:cNvSpPr txBox="1"/>
          <p:nvPr/>
        </p:nvSpPr>
        <p:spPr>
          <a:xfrm>
            <a:off x="716571" y="3525417"/>
            <a:ext cx="4030972" cy="830997"/>
          </a:xfrm>
          <a:prstGeom prst="rect">
            <a:avLst/>
          </a:prstGeom>
          <a:noFill/>
        </p:spPr>
        <p:txBody>
          <a:bodyPr wrap="square" lIns="91440" tIns="45720" rIns="91440" bIns="45720" rtlCol="0" anchor="t">
            <a:spAutoFit/>
          </a:bodyPr>
          <a:lstStyle/>
          <a:p>
            <a:pPr marL="285750" indent="-285750">
              <a:buFont typeface="Wingdings"/>
              <a:buChar char="§"/>
            </a:pPr>
            <a:r>
              <a:rPr lang="en-US" sz="1600" dirty="0">
                <a:solidFill>
                  <a:srgbClr val="374151"/>
                </a:solidFill>
                <a:latin typeface="Chakra Petch Medium"/>
              </a:rPr>
              <a:t>Dependency Injection (DI);</a:t>
            </a:r>
            <a:endParaRPr lang="en-US" sz="1600" dirty="0">
              <a:latin typeface="Chakra Petch Medium"/>
            </a:endParaRPr>
          </a:p>
          <a:p>
            <a:pPr marL="285750" indent="-285750">
              <a:buFont typeface="Wingdings"/>
              <a:buChar char="§"/>
            </a:pPr>
            <a:r>
              <a:rPr lang="en-US" sz="1600" dirty="0">
                <a:latin typeface="Chakra Petch Medium"/>
              </a:rPr>
              <a:t>Testing Support;</a:t>
            </a:r>
          </a:p>
          <a:p>
            <a:pPr marL="285750" indent="-285750">
              <a:buFont typeface="Wingdings"/>
              <a:buChar char="§"/>
            </a:pPr>
            <a:r>
              <a:rPr lang="en-US" sz="1600" dirty="0">
                <a:latin typeface="Chakra Petch Medium"/>
              </a:rPr>
              <a:t>Embedded Security mechanisms.</a:t>
            </a:r>
          </a:p>
        </p:txBody>
      </p:sp>
      <p:sp>
        <p:nvSpPr>
          <p:cNvPr id="15" name="CaixaDeTexto 10">
            <a:extLst>
              <a:ext uri="{FF2B5EF4-FFF2-40B4-BE49-F238E27FC236}">
                <a16:creationId xmlns:a16="http://schemas.microsoft.com/office/drawing/2014/main" id="{054843F2-2356-F63B-222B-1FC173C12A70}"/>
              </a:ext>
            </a:extLst>
          </p:cNvPr>
          <p:cNvSpPr txBox="1"/>
          <p:nvPr/>
        </p:nvSpPr>
        <p:spPr>
          <a:xfrm>
            <a:off x="5472275" y="1208775"/>
            <a:ext cx="3019592" cy="1032981"/>
          </a:xfrm>
          <a:prstGeom prst="rect">
            <a:avLst/>
          </a:prstGeom>
          <a:noFill/>
        </p:spPr>
        <p:txBody>
          <a:bodyPr wrap="square" lIns="91440" tIns="45720" rIns="91440" bIns="45720" rtlCol="0" anchor="t">
            <a:spAutoFit/>
          </a:bodyPr>
          <a:lstStyle/>
          <a:p>
            <a:pPr marL="285750" indent="-285750">
              <a:buFont typeface="Wingdings"/>
              <a:buChar char="§"/>
            </a:pPr>
            <a:r>
              <a:rPr lang="en-US" sz="1600" dirty="0">
                <a:solidFill>
                  <a:srgbClr val="374151"/>
                </a:solidFill>
                <a:latin typeface="Chakra Petch Medium"/>
              </a:rPr>
              <a:t>Time-Series Data Storage;</a:t>
            </a:r>
            <a:endParaRPr lang="en-US" sz="1600" dirty="0">
              <a:latin typeface="Chakra Petch Medium"/>
            </a:endParaRPr>
          </a:p>
          <a:p>
            <a:pPr marL="285750" indent="-285750">
              <a:buFont typeface="Wingdings"/>
              <a:buChar char="§"/>
            </a:pPr>
            <a:r>
              <a:rPr lang="en-US" sz="1600" dirty="0">
                <a:solidFill>
                  <a:srgbClr val="374151"/>
                </a:solidFill>
                <a:latin typeface="Chakra Petch Medium"/>
              </a:rPr>
              <a:t>Scalability;</a:t>
            </a:r>
          </a:p>
          <a:p>
            <a:pPr marL="285750" indent="-285750">
              <a:buFont typeface="Wingdings"/>
              <a:buChar char="§"/>
            </a:pPr>
            <a:r>
              <a:rPr lang="en-US" sz="1600" dirty="0">
                <a:solidFill>
                  <a:srgbClr val="374151"/>
                </a:solidFill>
                <a:latin typeface="Chakra Petch Medium"/>
              </a:rPr>
              <a:t>Kotlin Support</a:t>
            </a:r>
          </a:p>
          <a:p>
            <a:pPr marL="285750" indent="-285750">
              <a:buFont typeface="Wingdings"/>
              <a:buChar char="§"/>
            </a:pPr>
            <a:endParaRPr lang="en-US" sz="1200" dirty="0">
              <a:solidFill>
                <a:srgbClr val="374151"/>
              </a:solidFill>
              <a:latin typeface="Chakra Petch Medium"/>
            </a:endParaRPr>
          </a:p>
        </p:txBody>
      </p:sp>
      <p:sp>
        <p:nvSpPr>
          <p:cNvPr id="17" name="TextBox 16">
            <a:extLst>
              <a:ext uri="{FF2B5EF4-FFF2-40B4-BE49-F238E27FC236}">
                <a16:creationId xmlns:a16="http://schemas.microsoft.com/office/drawing/2014/main" id="{79F5BA45-8FDD-6C99-45B5-ADDDAF654E98}"/>
              </a:ext>
            </a:extLst>
          </p:cNvPr>
          <p:cNvSpPr txBox="1"/>
          <p:nvPr/>
        </p:nvSpPr>
        <p:spPr>
          <a:xfrm>
            <a:off x="1289938" y="1442139"/>
            <a:ext cx="10330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a:latin typeface="Chakra Petch Medium"/>
              </a:rPr>
              <a:t>Kotlin</a:t>
            </a:r>
          </a:p>
        </p:txBody>
      </p:sp>
      <p:sp>
        <p:nvSpPr>
          <p:cNvPr id="22" name="TextBox 21">
            <a:extLst>
              <a:ext uri="{FF2B5EF4-FFF2-40B4-BE49-F238E27FC236}">
                <a16:creationId xmlns:a16="http://schemas.microsoft.com/office/drawing/2014/main" id="{74CBC9F3-774F-C8F7-530A-06D767518001}"/>
              </a:ext>
            </a:extLst>
          </p:cNvPr>
          <p:cNvSpPr txBox="1"/>
          <p:nvPr/>
        </p:nvSpPr>
        <p:spPr>
          <a:xfrm>
            <a:off x="5406469" y="744082"/>
            <a:ext cx="10330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err="1">
                <a:latin typeface="Chakra Petch Medium"/>
              </a:rPr>
              <a:t>InfluxDB</a:t>
            </a:r>
          </a:p>
        </p:txBody>
      </p:sp>
      <p:sp>
        <p:nvSpPr>
          <p:cNvPr id="23" name="TextBox 22">
            <a:extLst>
              <a:ext uri="{FF2B5EF4-FFF2-40B4-BE49-F238E27FC236}">
                <a16:creationId xmlns:a16="http://schemas.microsoft.com/office/drawing/2014/main" id="{5B96F451-9099-A6F4-62EC-F7A948F3CBF0}"/>
              </a:ext>
            </a:extLst>
          </p:cNvPr>
          <p:cNvSpPr txBox="1"/>
          <p:nvPr/>
        </p:nvSpPr>
        <p:spPr>
          <a:xfrm>
            <a:off x="582491" y="3083250"/>
            <a:ext cx="17085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Chakra Petch Medium"/>
              </a:rPr>
              <a:t>Spring framework</a:t>
            </a:r>
          </a:p>
        </p:txBody>
      </p:sp>
      <p:sp>
        <p:nvSpPr>
          <p:cNvPr id="24" name="TextBox 23">
            <a:extLst>
              <a:ext uri="{FF2B5EF4-FFF2-40B4-BE49-F238E27FC236}">
                <a16:creationId xmlns:a16="http://schemas.microsoft.com/office/drawing/2014/main" id="{5D4FB4B1-5F82-F2EF-F2EE-FF6DCAE62F49}"/>
              </a:ext>
            </a:extLst>
          </p:cNvPr>
          <p:cNvSpPr txBox="1"/>
          <p:nvPr/>
        </p:nvSpPr>
        <p:spPr>
          <a:xfrm>
            <a:off x="5396679" y="2700252"/>
            <a:ext cx="17085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Chakra Petch Medium"/>
              </a:rPr>
              <a:t>Postgres SQL</a:t>
            </a:r>
          </a:p>
        </p:txBody>
      </p:sp>
      <p:pic>
        <p:nvPicPr>
          <p:cNvPr id="26" name="Picture 27" descr="A blue and black geometrical object&#10;&#10;Description automatically generated">
            <a:extLst>
              <a:ext uri="{FF2B5EF4-FFF2-40B4-BE49-F238E27FC236}">
                <a16:creationId xmlns:a16="http://schemas.microsoft.com/office/drawing/2014/main" id="{4B524654-6E5E-D35D-A1DB-5C9D3F92B3A6}"/>
              </a:ext>
            </a:extLst>
          </p:cNvPr>
          <p:cNvPicPr>
            <a:picLocks noChangeAspect="1"/>
          </p:cNvPicPr>
          <p:nvPr/>
        </p:nvPicPr>
        <p:blipFill>
          <a:blip r:embed="rId6"/>
          <a:stretch>
            <a:fillRect/>
          </a:stretch>
        </p:blipFill>
        <p:spPr>
          <a:xfrm>
            <a:off x="7781058" y="1791046"/>
            <a:ext cx="1314451" cy="686840"/>
          </a:xfrm>
          <a:prstGeom prst="rect">
            <a:avLst/>
          </a:prstGeom>
        </p:spPr>
      </p:pic>
      <p:pic>
        <p:nvPicPr>
          <p:cNvPr id="28" name="Picture 28" descr="A green and white logo&#10;&#10;Description automatically generated">
            <a:extLst>
              <a:ext uri="{FF2B5EF4-FFF2-40B4-BE49-F238E27FC236}">
                <a16:creationId xmlns:a16="http://schemas.microsoft.com/office/drawing/2014/main" id="{90BBC943-2280-B5B3-9673-D05FA36959E6}"/>
              </a:ext>
            </a:extLst>
          </p:cNvPr>
          <p:cNvPicPr>
            <a:picLocks noChangeAspect="1"/>
          </p:cNvPicPr>
          <p:nvPr/>
        </p:nvPicPr>
        <p:blipFill>
          <a:blip r:embed="rId7"/>
          <a:stretch>
            <a:fillRect/>
          </a:stretch>
        </p:blipFill>
        <p:spPr>
          <a:xfrm>
            <a:off x="3789217" y="3018559"/>
            <a:ext cx="933451" cy="933451"/>
          </a:xfrm>
          <a:prstGeom prst="rect">
            <a:avLst/>
          </a:prstGeom>
        </p:spPr>
      </p:pic>
    </p:spTree>
    <p:extLst>
      <p:ext uri="{BB962C8B-B14F-4D97-AF65-F5344CB8AC3E}">
        <p14:creationId xmlns:p14="http://schemas.microsoft.com/office/powerpoint/2010/main" val="352621893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Computer Science &amp; Mathematics Major for College: Software &amp; Media Applications by Slidesgo">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DE86C633F0074CB450B637EA1E5E36" ma:contentTypeVersion="8" ma:contentTypeDescription="Create a new document." ma:contentTypeScope="" ma:versionID="c875e979ec62a87aaab42ab94c5c117e">
  <xsd:schema xmlns:xsd="http://www.w3.org/2001/XMLSchema" xmlns:xs="http://www.w3.org/2001/XMLSchema" xmlns:p="http://schemas.microsoft.com/office/2006/metadata/properties" xmlns:ns3="a2c6527a-f666-4139-987a-213f2a969eb7" xmlns:ns4="cf492a28-64d5-4e5f-ab49-6bce3a998881" targetNamespace="http://schemas.microsoft.com/office/2006/metadata/properties" ma:root="true" ma:fieldsID="15b06c60437323527efc2dd0a1c42f3a" ns3:_="" ns4:_="">
    <xsd:import namespace="a2c6527a-f666-4139-987a-213f2a969eb7"/>
    <xsd:import namespace="cf492a28-64d5-4e5f-ab49-6bce3a9988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527a-f666-4139-987a-213f2a969e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492a28-64d5-4e5f-ab49-6bce3a9988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2c6527a-f666-4139-987a-213f2a969eb7" xsi:nil="true"/>
  </documentManagement>
</p:properties>
</file>

<file path=customXml/itemProps1.xml><?xml version="1.0" encoding="utf-8"?>
<ds:datastoreItem xmlns:ds="http://schemas.openxmlformats.org/officeDocument/2006/customXml" ds:itemID="{99168B49-790C-4156-980E-913B9A63E163}">
  <ds:schemaRefs>
    <ds:schemaRef ds:uri="http://schemas.microsoft.com/sharepoint/v3/contenttype/forms"/>
  </ds:schemaRefs>
</ds:datastoreItem>
</file>

<file path=customXml/itemProps2.xml><?xml version="1.0" encoding="utf-8"?>
<ds:datastoreItem xmlns:ds="http://schemas.openxmlformats.org/officeDocument/2006/customXml" ds:itemID="{41E7C076-7C03-4E5A-A187-DB7F5817825A}">
  <ds:schemaRefs>
    <ds:schemaRef ds:uri="a2c6527a-f666-4139-987a-213f2a969eb7"/>
    <ds:schemaRef ds:uri="cf492a28-64d5-4e5f-ab49-6bce3a9988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C367ED-F74C-4C79-8C24-672AB8ED8F4C}">
  <ds:schemaRefs>
    <ds:schemaRef ds:uri="a2c6527a-f666-4139-987a-213f2a969eb7"/>
    <ds:schemaRef ds:uri="cf492a28-64d5-4e5f-ab49-6bce3a9988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25</Slides>
  <Notes>22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Computer Science &amp; Mathematics Major for College: Software &amp; Media Applications by Slidesgo</vt:lpstr>
      <vt:lpstr>IoT System for pH Monitoring in Industrial Facilities Pedro Silva nº47128 &amp; Miguel Rocha nº47185  Supervised by: Professor Rui Duarte</vt:lpstr>
      <vt:lpstr>Motivation</vt:lpstr>
      <vt:lpstr>Objectives</vt:lpstr>
      <vt:lpstr>Requirements By The Company</vt:lpstr>
      <vt:lpstr>Additional Requirements</vt:lpstr>
      <vt:lpstr>Relevant Projects</vt:lpstr>
      <vt:lpstr>System Implementation</vt:lpstr>
      <vt:lpstr>Background – IoT Node </vt:lpstr>
      <vt:lpstr>PowerPoint Presentation</vt:lpstr>
      <vt:lpstr>Background - Frontend</vt:lpstr>
      <vt:lpstr>System Overview</vt:lpstr>
      <vt:lpstr>IoT Edge Node - Functionality</vt:lpstr>
      <vt:lpstr>Assembly</vt:lpstr>
      <vt:lpstr>Database</vt:lpstr>
      <vt:lpstr>Backend API</vt:lpstr>
      <vt:lpstr>Frontend - Website</vt:lpstr>
      <vt:lpstr>System Evaluation</vt:lpstr>
      <vt:lpstr>Proactive Sensor Calibration</vt:lpstr>
      <vt:lpstr>Power Consumption – Various Profiles</vt:lpstr>
      <vt:lpstr>Power Consumption - Estimate</vt:lpstr>
      <vt:lpstr>Deploy</vt:lpstr>
      <vt:lpstr>Future Work</vt:lpstr>
      <vt:lpstr>END</vt:lpstr>
      <vt:lpstr>Sensor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 Pedro Silva nº47128 &amp; Miguel Rocha nº47185?</dc:title>
  <dc:creator>Pedro Silva</dc:creator>
  <cp:revision>773</cp:revision>
  <dcterms:modified xsi:type="dcterms:W3CDTF">2023-07-09T08:30:03Z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0x0101006DDE86C633F0074CB450B637EA1E5E36</vt:lpwstr>
  </property>
</Properties>
</file>